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6" r:id="rId2"/>
    <p:sldId id="277" r:id="rId3"/>
    <p:sldId id="272" r:id="rId4"/>
    <p:sldId id="270" r:id="rId5"/>
    <p:sldId id="257" r:id="rId6"/>
  </p:sldIdLst>
  <p:sldSz cx="9144000" cy="6858000" type="screen4x3"/>
  <p:notesSz cx="6888163" cy="100203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CCCC"/>
    <a:srgbClr val="FF7C80"/>
    <a:srgbClr val="FF505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24" autoAdjust="0"/>
  </p:normalViewPr>
  <p:slideViewPr>
    <p:cSldViewPr>
      <p:cViewPr>
        <p:scale>
          <a:sx n="100" d="100"/>
          <a:sy n="100" d="100"/>
        </p:scale>
        <p:origin x="-264" y="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4" tIns="46353" rIns="92704" bIns="46353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60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4" tIns="46353" rIns="92704" bIns="4635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60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4" tIns="46353" rIns="92704" bIns="46353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8650"/>
            <a:ext cx="29860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4" tIns="46353" rIns="92704" bIns="4635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30437F10-E80A-47A9-8096-FE21D37CB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19093-F725-4529-86F3-31207ADE6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E7714-A37C-48AC-B643-96D1AFEAF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56B42-FB13-40A6-8CFD-64ADD7AD7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E9596-9A4C-410E-8710-C13DDFB84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B612-348E-4A6E-B0DB-E9B1C7977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4E040-37BC-430A-8778-0CD497C8D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9AD1D-D6FA-4316-BFF3-AB5BD30E6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79648-01B5-4A80-A124-31292FFF5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52B28-C93A-4B27-83DA-FDE3B870C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42E1E-2E54-4704-B5F1-DA15BE24E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3056-1FC1-433C-A46B-B08B64B10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962DA3B-93AD-4A11-A69B-B68A2227A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hyperlink" Target="http://www.test.if.u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950" y="188913"/>
            <a:ext cx="1728788" cy="6408737"/>
            <a:chOff x="68" y="119"/>
            <a:chExt cx="1089" cy="4037"/>
          </a:xfrm>
        </p:grpSpPr>
        <p:sp>
          <p:nvSpPr>
            <p:cNvPr id="2053" name="Rectangle 2"/>
            <p:cNvSpPr>
              <a:spLocks noChangeArrowheads="1"/>
            </p:cNvSpPr>
            <p:nvPr/>
          </p:nvSpPr>
          <p:spPr bwMode="auto">
            <a:xfrm>
              <a:off x="68" y="1117"/>
              <a:ext cx="1089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l"/>
              <a:r>
                <a:rPr lang="uk-UA" sz="1600">
                  <a:solidFill>
                    <a:srgbClr val="FF3300"/>
                  </a:solidFill>
                </a:rPr>
                <a:t>З</a:t>
              </a:r>
              <a:r>
                <a:rPr lang="uk-UA" sz="1600"/>
                <a:t>ОВНІШНЄ</a:t>
              </a:r>
              <a:r>
                <a:rPr lang="uk-UA" sz="1600">
                  <a:solidFill>
                    <a:srgbClr val="FF3300"/>
                  </a:solidFill>
                </a:rPr>
                <a:t> </a:t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Н</a:t>
              </a:r>
              <a:r>
                <a:rPr lang="uk-UA" sz="1600"/>
                <a:t>ЕЗАЛЕЖНЕ </a:t>
              </a:r>
              <a:r>
                <a:rPr lang="uk-UA" sz="1600">
                  <a:solidFill>
                    <a:srgbClr val="FF3300"/>
                  </a:solidFill>
                </a:rPr>
                <a:t/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О</a:t>
              </a:r>
              <a:r>
                <a:rPr lang="uk-UA" sz="1600"/>
                <a:t>ЦІНЮВАННЯ</a:t>
              </a:r>
              <a:endParaRPr lang="ru-RU" sz="1600"/>
            </a:p>
          </p:txBody>
        </p:sp>
        <p:sp>
          <p:nvSpPr>
            <p:cNvPr id="2054" name="Line 5"/>
            <p:cNvSpPr>
              <a:spLocks noChangeShapeType="1"/>
            </p:cNvSpPr>
            <p:nvPr/>
          </p:nvSpPr>
          <p:spPr bwMode="auto">
            <a:xfrm>
              <a:off x="1066" y="119"/>
              <a:ext cx="0" cy="403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Заголовок 1"/>
          <p:cNvSpPr>
            <a:spLocks/>
          </p:cNvSpPr>
          <p:nvPr/>
        </p:nvSpPr>
        <p:spPr bwMode="auto">
          <a:xfrm>
            <a:off x="1727200" y="1700213"/>
            <a:ext cx="7416800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uk-UA" sz="6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ПРОБНЕ</a:t>
            </a:r>
            <a:br>
              <a:rPr lang="uk-UA" sz="6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6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ЗОВНІШНЄ НЕЗАЛЕЖНЕ ОЦІНЮВАННЯ  </a:t>
            </a:r>
            <a:r>
              <a:rPr lang="en-US" sz="6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uk-UA" sz="6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року</a:t>
            </a:r>
            <a:endParaRPr lang="ru-RU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0" descr="http://testportal.gov.ua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127088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uk-UA" sz="4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ПРОБНЕ</a:t>
            </a:r>
            <a:r>
              <a:rPr lang="uk-UA" sz="4000" smtClean="0"/>
              <a:t> </a:t>
            </a:r>
            <a:r>
              <a:rPr lang="uk-UA" sz="4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ЗНО-201</a:t>
            </a:r>
            <a:r>
              <a:rPr lang="en-US" sz="4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480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body" idx="4294967295"/>
          </p:nvPr>
        </p:nvSpPr>
        <p:spPr>
          <a:xfrm>
            <a:off x="1908175" y="1528763"/>
            <a:ext cx="7235825" cy="4995862"/>
          </a:xfrm>
        </p:spPr>
        <p:txBody>
          <a:bodyPr/>
          <a:lstStyle/>
          <a:p>
            <a:pPr marL="341313" indent="-341313" defTabSz="912813" eaLnBrk="1" hangingPunct="1">
              <a:lnSpc>
                <a:spcPct val="90000"/>
              </a:lnSpc>
              <a:spcBef>
                <a:spcPct val="50000"/>
              </a:spcBef>
              <a:buClr>
                <a:srgbClr val="FF5050"/>
              </a:buClr>
              <a:buFont typeface="Wingdings" pitchFamily="2" charset="2"/>
              <a:buChar char="Ø"/>
            </a:pPr>
            <a:r>
              <a:rPr lang="uk-UA" sz="2400" b="1" smtClean="0">
                <a:solidFill>
                  <a:srgbClr val="FF3300"/>
                </a:solidFill>
              </a:rPr>
              <a:t>Мета:</a:t>
            </a:r>
            <a:r>
              <a:rPr lang="uk-UA" sz="2400" smtClean="0"/>
              <a:t> ознайомлення з процедурою проведення ЗНО.</a:t>
            </a:r>
          </a:p>
          <a:p>
            <a:pPr marL="341313" indent="-341313" defTabSz="912813" eaLnBrk="1" hangingPunct="1">
              <a:lnSpc>
                <a:spcPct val="90000"/>
              </a:lnSpc>
              <a:spcBef>
                <a:spcPct val="50000"/>
              </a:spcBef>
              <a:buClr>
                <a:srgbClr val="FF5050"/>
              </a:buClr>
              <a:buFont typeface="Wingdings" pitchFamily="2" charset="2"/>
              <a:buChar char="Ø"/>
            </a:pPr>
            <a:r>
              <a:rPr lang="uk-UA" sz="2400" b="1" smtClean="0">
                <a:solidFill>
                  <a:srgbClr val="FF3300"/>
                </a:solidFill>
              </a:rPr>
              <a:t>Результат:</a:t>
            </a:r>
            <a:endParaRPr lang="uk-UA" sz="2400" smtClean="0"/>
          </a:p>
          <a:p>
            <a:pPr marL="341313" indent="-341313" defTabSz="912813">
              <a:lnSpc>
                <a:spcPct val="90000"/>
              </a:lnSpc>
            </a:pPr>
            <a:r>
              <a:rPr lang="uk-UA" sz="2400" smtClean="0"/>
              <a:t>визначається самостійно після виконання всіх завдань та отримання правильних відповідей;</a:t>
            </a:r>
          </a:p>
          <a:p>
            <a:pPr marL="341313" indent="-341313" defTabSz="912813">
              <a:lnSpc>
                <a:spcPct val="90000"/>
              </a:lnSpc>
            </a:pPr>
            <a:r>
              <a:rPr lang="uk-UA" sz="2400" smtClean="0"/>
              <a:t>за шкалою 100-200 балів може бути встановлений за умови використання учасником сервісу з визначення результатів пробного ЗНО.</a:t>
            </a:r>
          </a:p>
          <a:p>
            <a:pPr marL="341313" indent="-341313" defTabSz="912813">
              <a:lnSpc>
                <a:spcPct val="90000"/>
              </a:lnSpc>
            </a:pPr>
            <a:endParaRPr lang="uk-UA" sz="2400" smtClean="0"/>
          </a:p>
          <a:p>
            <a:pPr marL="341313" indent="-341313" defTabSz="912813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smtClean="0">
                <a:solidFill>
                  <a:srgbClr val="FF3300"/>
                </a:solidFill>
              </a:rPr>
              <a:t>Пробне ЗНО проводиться на платній основі</a:t>
            </a:r>
            <a:endParaRPr lang="ru-RU" sz="2400" b="1" smtClean="0">
              <a:solidFill>
                <a:srgbClr val="FF3300"/>
              </a:solidFill>
            </a:endParaRPr>
          </a:p>
        </p:txBody>
      </p:sp>
      <p:grpSp>
        <p:nvGrpSpPr>
          <p:cNvPr id="3076" name="Group 2"/>
          <p:cNvGrpSpPr>
            <a:grpSpLocks/>
          </p:cNvGrpSpPr>
          <p:nvPr/>
        </p:nvGrpSpPr>
        <p:grpSpPr bwMode="auto">
          <a:xfrm>
            <a:off x="107950" y="188913"/>
            <a:ext cx="1728788" cy="6408737"/>
            <a:chOff x="68" y="119"/>
            <a:chExt cx="1089" cy="4037"/>
          </a:xfrm>
        </p:grpSpPr>
        <p:sp>
          <p:nvSpPr>
            <p:cNvPr id="3078" name="Rectangle 2"/>
            <p:cNvSpPr>
              <a:spLocks noChangeArrowheads="1"/>
            </p:cNvSpPr>
            <p:nvPr/>
          </p:nvSpPr>
          <p:spPr bwMode="auto">
            <a:xfrm>
              <a:off x="68" y="1117"/>
              <a:ext cx="1089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l"/>
              <a:r>
                <a:rPr lang="uk-UA" sz="1600">
                  <a:solidFill>
                    <a:srgbClr val="FF3300"/>
                  </a:solidFill>
                </a:rPr>
                <a:t>З</a:t>
              </a:r>
              <a:r>
                <a:rPr lang="uk-UA" sz="1600"/>
                <a:t>ОВНІШНЄ</a:t>
              </a:r>
              <a:r>
                <a:rPr lang="uk-UA" sz="1600">
                  <a:solidFill>
                    <a:srgbClr val="FF3300"/>
                  </a:solidFill>
                </a:rPr>
                <a:t> </a:t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Н</a:t>
              </a:r>
              <a:r>
                <a:rPr lang="uk-UA" sz="1600"/>
                <a:t>ЕЗАЛЕЖНЕ </a:t>
              </a:r>
              <a:r>
                <a:rPr lang="uk-UA" sz="1600">
                  <a:solidFill>
                    <a:srgbClr val="FF3300"/>
                  </a:solidFill>
                </a:rPr>
                <a:t/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О</a:t>
              </a:r>
              <a:r>
                <a:rPr lang="uk-UA" sz="1600"/>
                <a:t>ЦІНЮВАННЯ</a:t>
              </a:r>
              <a:endParaRPr lang="ru-RU" sz="1600"/>
            </a:p>
          </p:txBody>
        </p:sp>
        <p:sp>
          <p:nvSpPr>
            <p:cNvPr id="3079" name="Line 5"/>
            <p:cNvSpPr>
              <a:spLocks noChangeShapeType="1"/>
            </p:cNvSpPr>
            <p:nvPr/>
          </p:nvSpPr>
          <p:spPr bwMode="auto">
            <a:xfrm>
              <a:off x="1066" y="119"/>
              <a:ext cx="0" cy="403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8" name="Picture 20" descr="http://testportal.gov.ua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127088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/>
          </p:cNvSpPr>
          <p:nvPr>
            <p:ph type="title" idx="4294967295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uk-UA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ПРОБНОГО</a:t>
            </a:r>
            <a:r>
              <a:rPr lang="uk-UA" sz="2400" dirty="0" smtClean="0"/>
              <a:t> </a:t>
            </a:r>
            <a:r>
              <a:rPr lang="uk-UA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ЗНО-201</a:t>
            </a:r>
            <a:r>
              <a:rPr 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>
          <a:xfrm>
            <a:off x="1547813" y="908050"/>
            <a:ext cx="7416800" cy="5689600"/>
          </a:xfrm>
        </p:spPr>
        <p:txBody>
          <a:bodyPr/>
          <a:lstStyle/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uk-UA" sz="2800" b="1" dirty="0" smtClean="0"/>
              <a:t>Реєстрація:</a:t>
            </a:r>
            <a:r>
              <a:rPr lang="uk-UA" sz="2800" dirty="0" smtClean="0"/>
              <a:t> з </a:t>
            </a:r>
            <a:r>
              <a:rPr lang="uk-UA" sz="2800" b="1" dirty="0" smtClean="0"/>
              <a:t>1 по 30 листопада 201</a:t>
            </a:r>
            <a:r>
              <a:rPr lang="en-US" sz="2800" b="1" dirty="0" smtClean="0"/>
              <a:t>3</a:t>
            </a:r>
            <a:r>
              <a:rPr lang="uk-UA" sz="2800" b="1" dirty="0" smtClean="0"/>
              <a:t>р.</a:t>
            </a:r>
            <a:r>
              <a:rPr lang="uk-UA" sz="2800" dirty="0" smtClean="0"/>
              <a:t> </a:t>
            </a:r>
            <a:endParaRPr kumimoji="1" lang="uk-UA" sz="2400" b="1" u="sng" dirty="0" smtClean="0">
              <a:solidFill>
                <a:srgbClr val="FF5050"/>
              </a:solidFill>
            </a:endParaRPr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uk-UA" sz="2800" b="1" dirty="0" smtClean="0"/>
              <a:t>Терміни проведення:</a:t>
            </a:r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Ø"/>
            </a:pPr>
            <a:endParaRPr lang="uk-UA" sz="2800" b="1" dirty="0" smtClean="0"/>
          </a:p>
          <a:p>
            <a:pPr marL="341313" indent="-341313" algn="ctr" defTabSz="912813"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uk-UA" sz="2400" b="1" dirty="0" smtClean="0">
                <a:solidFill>
                  <a:srgbClr val="FF3300"/>
                </a:solidFill>
              </a:rPr>
              <a:t>Для проходження пробного ЗНО обирається лише </a:t>
            </a:r>
            <a:r>
              <a:rPr lang="uk-UA" sz="2800" b="1" dirty="0" smtClean="0">
                <a:solidFill>
                  <a:srgbClr val="FF3300"/>
                </a:solidFill>
              </a:rPr>
              <a:t>один предмет</a:t>
            </a:r>
            <a:r>
              <a:rPr lang="uk-UA" sz="2400" b="1" dirty="0" smtClean="0">
                <a:solidFill>
                  <a:srgbClr val="FF3300"/>
                </a:solidFill>
              </a:rPr>
              <a:t> в кожен із днів проведення тестування</a:t>
            </a:r>
            <a:r>
              <a:rPr lang="ru-RU" sz="2400" dirty="0" smtClean="0"/>
              <a:t> </a:t>
            </a:r>
          </a:p>
        </p:txBody>
      </p:sp>
      <p:graphicFrame>
        <p:nvGraphicFramePr>
          <p:cNvPr id="4133" name="Group 37"/>
          <p:cNvGraphicFramePr>
            <a:graphicFrameLocks noGrp="1"/>
          </p:cNvGraphicFramePr>
          <p:nvPr/>
        </p:nvGraphicFramePr>
        <p:xfrm>
          <a:off x="1692275" y="1700213"/>
          <a:ext cx="7129463" cy="3666490"/>
        </p:xfrm>
        <a:graphic>
          <a:graphicData uri="http://schemas.openxmlformats.org/drawingml/2006/table">
            <a:tbl>
              <a:tblPr/>
              <a:tblGrid>
                <a:gridCol w="3546475"/>
                <a:gridCol w="3582988"/>
              </a:tblGrid>
              <a:tr h="527050"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березня 2014 р.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березня 2014 р.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763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Українська мова і література</a:t>
                      </a: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Хімія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Фізика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Російська мова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Всесвітня історія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Іноземна мова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англійська, німецька, французька, іспанська (за вибором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Математика </a:t>
                      </a: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Історія України</a:t>
                      </a: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Біологія</a:t>
                      </a: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Географія</a:t>
                      </a: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Світова література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111" name="Group 2"/>
          <p:cNvGrpSpPr>
            <a:grpSpLocks/>
          </p:cNvGrpSpPr>
          <p:nvPr/>
        </p:nvGrpSpPr>
        <p:grpSpPr bwMode="auto">
          <a:xfrm>
            <a:off x="0" y="188913"/>
            <a:ext cx="1692275" cy="6408737"/>
            <a:chOff x="68" y="119"/>
            <a:chExt cx="1089" cy="4037"/>
          </a:xfrm>
        </p:grpSpPr>
        <p:sp>
          <p:nvSpPr>
            <p:cNvPr id="4113" name="Rectangle 2"/>
            <p:cNvSpPr>
              <a:spLocks noChangeArrowheads="1"/>
            </p:cNvSpPr>
            <p:nvPr/>
          </p:nvSpPr>
          <p:spPr bwMode="auto">
            <a:xfrm>
              <a:off x="68" y="1117"/>
              <a:ext cx="1089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l"/>
              <a:r>
                <a:rPr lang="uk-UA" sz="1600">
                  <a:solidFill>
                    <a:srgbClr val="FF3300"/>
                  </a:solidFill>
                </a:rPr>
                <a:t>З</a:t>
              </a:r>
              <a:r>
                <a:rPr lang="uk-UA" sz="1600"/>
                <a:t>ОВНІШНЄ</a:t>
              </a:r>
              <a:r>
                <a:rPr lang="uk-UA" sz="1600">
                  <a:solidFill>
                    <a:srgbClr val="FF3300"/>
                  </a:solidFill>
                </a:rPr>
                <a:t> </a:t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Н</a:t>
              </a:r>
              <a:r>
                <a:rPr lang="uk-UA" sz="1600"/>
                <a:t>ЕЗАЛЕЖНЕ </a:t>
              </a:r>
              <a:r>
                <a:rPr lang="uk-UA" sz="1600">
                  <a:solidFill>
                    <a:srgbClr val="FF3300"/>
                  </a:solidFill>
                </a:rPr>
                <a:t/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О</a:t>
              </a:r>
              <a:r>
                <a:rPr lang="uk-UA" sz="1600"/>
                <a:t>ЦІНЮВАННЯ</a:t>
              </a:r>
              <a:endParaRPr lang="ru-RU" sz="1600"/>
            </a:p>
          </p:txBody>
        </p:sp>
        <p:sp>
          <p:nvSpPr>
            <p:cNvPr id="4114" name="Line 5"/>
            <p:cNvSpPr>
              <a:spLocks noChangeShapeType="1"/>
            </p:cNvSpPr>
            <p:nvPr/>
          </p:nvSpPr>
          <p:spPr bwMode="auto">
            <a:xfrm>
              <a:off x="1066" y="119"/>
              <a:ext cx="0" cy="403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4116" name="Picture 20" descr="http://testportal.gov.ua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127088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07950" y="188913"/>
            <a:ext cx="1728788" cy="6408737"/>
            <a:chOff x="68" y="119"/>
            <a:chExt cx="1089" cy="4037"/>
          </a:xfrm>
        </p:grpSpPr>
        <p:sp>
          <p:nvSpPr>
            <p:cNvPr id="5133" name="Rectangle 2"/>
            <p:cNvSpPr>
              <a:spLocks noChangeArrowheads="1"/>
            </p:cNvSpPr>
            <p:nvPr/>
          </p:nvSpPr>
          <p:spPr bwMode="auto">
            <a:xfrm>
              <a:off x="68" y="1117"/>
              <a:ext cx="1089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l"/>
              <a:r>
                <a:rPr lang="uk-UA" sz="1600">
                  <a:solidFill>
                    <a:srgbClr val="FF3300"/>
                  </a:solidFill>
                </a:rPr>
                <a:t>З</a:t>
              </a:r>
              <a:r>
                <a:rPr lang="uk-UA" sz="1600"/>
                <a:t>ОВНІШНЄ</a:t>
              </a:r>
              <a:r>
                <a:rPr lang="uk-UA" sz="1600">
                  <a:solidFill>
                    <a:srgbClr val="FF3300"/>
                  </a:solidFill>
                </a:rPr>
                <a:t> </a:t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Н</a:t>
              </a:r>
              <a:r>
                <a:rPr lang="uk-UA" sz="1600"/>
                <a:t>ЕЗАЛЕЖНЕ </a:t>
              </a:r>
              <a:r>
                <a:rPr lang="uk-UA" sz="1600">
                  <a:solidFill>
                    <a:srgbClr val="FF3300"/>
                  </a:solidFill>
                </a:rPr>
                <a:t/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О</a:t>
              </a:r>
              <a:r>
                <a:rPr lang="uk-UA" sz="1600"/>
                <a:t>ЦІНЮВАННЯ</a:t>
              </a:r>
              <a:endParaRPr lang="ru-RU" sz="1600"/>
            </a:p>
          </p:txBody>
        </p:sp>
        <p:sp>
          <p:nvSpPr>
            <p:cNvPr id="5134" name="Line 5"/>
            <p:cNvSpPr>
              <a:spLocks noChangeShapeType="1"/>
            </p:cNvSpPr>
            <p:nvPr/>
          </p:nvSpPr>
          <p:spPr bwMode="auto">
            <a:xfrm>
              <a:off x="1066" y="119"/>
              <a:ext cx="0" cy="403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Заголовок 1"/>
          <p:cNvSpPr>
            <a:spLocks/>
          </p:cNvSpPr>
          <p:nvPr/>
        </p:nvSpPr>
        <p:spPr bwMode="auto">
          <a:xfrm>
            <a:off x="1547813" y="549275"/>
            <a:ext cx="77406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uk-UA" sz="2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9 КРОКІВ: РЕЄСТРАЦІЯ, УЧАСТЬ, РЕЗУЛЬТАТ</a:t>
            </a:r>
            <a:endParaRPr lang="ru-RU" sz="24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835150" y="1196975"/>
            <a:ext cx="705643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1.</a:t>
            </a:r>
            <a:r>
              <a:rPr kumimoji="1" lang="uk-UA" sz="1600" dirty="0"/>
              <a:t> На сайті </a:t>
            </a:r>
            <a:r>
              <a:rPr kumimoji="1" lang="uk-UA" sz="1600" dirty="0" smtClean="0"/>
              <a:t>ІФРЦОЯО </a:t>
            </a:r>
            <a:r>
              <a:rPr lang="en-US" sz="1600" dirty="0" smtClean="0">
                <a:hlinkClick r:id="rId2"/>
              </a:rPr>
              <a:t>http://www.test.if.ua</a:t>
            </a:r>
            <a:r>
              <a:rPr lang="uk-UA" sz="1600" dirty="0" smtClean="0"/>
              <a:t> </a:t>
            </a:r>
            <a:r>
              <a:rPr kumimoji="1" lang="uk-UA" sz="1600" dirty="0" smtClean="0"/>
              <a:t>у </a:t>
            </a:r>
            <a:r>
              <a:rPr kumimoji="1" lang="uk-UA" sz="1600" dirty="0"/>
              <a:t>розділі «Пробне ЗНО»:</a:t>
            </a:r>
          </a:p>
          <a:p>
            <a:pPr algn="l">
              <a:buClr>
                <a:srgbClr val="FF3300"/>
              </a:buClr>
              <a:buFont typeface="Wingdings" pitchFamily="2" charset="2"/>
              <a:buChar char="Ø"/>
            </a:pPr>
            <a:r>
              <a:rPr kumimoji="1" lang="uk-UA" sz="1600" dirty="0"/>
              <a:t>ознайомитися з умовами проведення; </a:t>
            </a:r>
          </a:p>
          <a:p>
            <a:pPr algn="l">
              <a:buClr>
                <a:srgbClr val="FF3300"/>
              </a:buClr>
              <a:buFont typeface="Wingdings" pitchFamily="2" charset="2"/>
              <a:buChar char="Ø"/>
            </a:pPr>
            <a:r>
              <a:rPr kumimoji="1" lang="uk-UA" sz="1600" dirty="0"/>
              <a:t>заповнити всі поля та отримати персональний код (зберегти код!);</a:t>
            </a:r>
          </a:p>
          <a:p>
            <a:pPr algn="l">
              <a:buClr>
                <a:srgbClr val="FF3300"/>
              </a:buClr>
              <a:buFont typeface="Wingdings" pitchFamily="2" charset="2"/>
              <a:buChar char="Ø"/>
            </a:pPr>
            <a:r>
              <a:rPr kumimoji="1" lang="uk-UA" sz="1600" dirty="0"/>
              <a:t>зайти на сторінку «Особистий кабінет».</a:t>
            </a:r>
            <a:endParaRPr kumimoji="1" lang="ru-RU" sz="1600" dirty="0"/>
          </a:p>
          <a:p>
            <a:pPr algn="l"/>
            <a:r>
              <a:rPr kumimoji="1" lang="ru-RU" sz="1600" b="1" dirty="0">
                <a:solidFill>
                  <a:srgbClr val="FF3300"/>
                </a:solidFill>
              </a:rPr>
              <a:t>2</a:t>
            </a:r>
            <a:r>
              <a:rPr kumimoji="1" lang="uk-UA" sz="1600" b="1" dirty="0">
                <a:solidFill>
                  <a:srgbClr val="FF3300"/>
                </a:solidFill>
              </a:rPr>
              <a:t>.</a:t>
            </a:r>
            <a:r>
              <a:rPr kumimoji="1" lang="uk-UA" sz="1600" dirty="0"/>
              <a:t> Роздрукувати заяву та квитанції для оплати кожного замовленого предмета окремо.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3.</a:t>
            </a:r>
            <a:r>
              <a:rPr kumimoji="1" lang="uk-UA" sz="1600" dirty="0"/>
              <a:t> Оформити заяву та надіслати поштою до </a:t>
            </a:r>
            <a:r>
              <a:rPr kumimoji="1" lang="uk-UA" sz="1600" dirty="0" smtClean="0"/>
              <a:t>ІФ</a:t>
            </a:r>
            <a:r>
              <a:rPr kumimoji="1" lang="uk-UA" sz="1600" dirty="0" smtClean="0"/>
              <a:t>РЦОЯО</a:t>
            </a:r>
            <a:r>
              <a:rPr kumimoji="1" lang="ru-RU" sz="1600" dirty="0"/>
              <a:t>.</a:t>
            </a:r>
            <a:endParaRPr kumimoji="1" lang="uk-UA" sz="1600" dirty="0"/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4.</a:t>
            </a:r>
            <a:r>
              <a:rPr kumimoji="1" lang="uk-UA" sz="1600" dirty="0"/>
              <a:t> Оплатити квитанції в будь-якому банку протягом 3 робочих днів.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5.</a:t>
            </a:r>
            <a:r>
              <a:rPr kumimoji="1" lang="uk-UA" sz="1600" dirty="0"/>
              <a:t> Перевірити оплату та надходження заяви на сторінці «Особистий кабінет» через 10 робочих днів із дня оплати квитанцій та відправки заяви.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6.</a:t>
            </a:r>
            <a:r>
              <a:rPr kumimoji="1" lang="uk-UA" sz="1600" dirty="0"/>
              <a:t> Роздрукувати зі сторінки «Особистий кабінет» запрошення, в якому буде зазначено місце та час проведення (з 3 березня 2014 року).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7.</a:t>
            </a:r>
            <a:r>
              <a:rPr kumimoji="1" lang="uk-UA" sz="1600" dirty="0"/>
              <a:t> Взяти участь у пробному ЗНО (маючи при собі документ, що посвідчує особу, та запрошення). 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8.</a:t>
            </a:r>
            <a:r>
              <a:rPr kumimoji="1" lang="uk-UA" sz="1600" dirty="0"/>
              <a:t> Після участі у пробному ЗНО перенести відповіді з паперового бланка до електронного бланка, який розміщений на сторінці «Особистий кабінет». </a:t>
            </a:r>
          </a:p>
          <a:p>
            <a:pPr algn="l"/>
            <a:r>
              <a:rPr kumimoji="1" lang="uk-UA" sz="1600" b="1" dirty="0">
                <a:solidFill>
                  <a:srgbClr val="FF3300"/>
                </a:solidFill>
              </a:rPr>
              <a:t>9.</a:t>
            </a:r>
            <a:r>
              <a:rPr kumimoji="1" lang="uk-UA" sz="1600" dirty="0"/>
              <a:t> Ознайомитись із результатом на сторінці «Особистий кабінет» </a:t>
            </a:r>
            <a:r>
              <a:rPr kumimoji="1" lang="en-US" sz="1600" dirty="0"/>
              <a:t>          </a:t>
            </a:r>
            <a:r>
              <a:rPr kumimoji="1" lang="uk-UA" sz="1600" dirty="0"/>
              <a:t>(з 4 квітня 2014 року).</a:t>
            </a:r>
            <a:r>
              <a:rPr kumimoji="1" lang="ru-RU" sz="1600" dirty="0"/>
              <a:t> </a:t>
            </a:r>
            <a:endParaRPr kumimoji="1" lang="uk-UA" sz="2000" dirty="0"/>
          </a:p>
          <a:p>
            <a:pPr algn="l"/>
            <a:endParaRPr kumimoji="1" lang="uk-UA" sz="2000" dirty="0">
              <a:solidFill>
                <a:srgbClr val="FF5050"/>
              </a:solidFill>
            </a:endParaRPr>
          </a:p>
        </p:txBody>
      </p:sp>
      <p:pic>
        <p:nvPicPr>
          <p:cNvPr id="5125" name="Picture 9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2124075" y="115888"/>
            <a:ext cx="482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0"/>
          <p:cNvPicPr>
            <a:picLocks noChangeAspect="1" noChangeArrowheads="1"/>
          </p:cNvPicPr>
          <p:nvPr/>
        </p:nvPicPr>
        <p:blipFill>
          <a:blip r:embed="rId4" cstate="print">
            <a:lum bright="12000"/>
          </a:blip>
          <a:srcRect/>
          <a:stretch>
            <a:fillRect/>
          </a:stretch>
        </p:blipFill>
        <p:spPr bwMode="auto">
          <a:xfrm>
            <a:off x="2968625" y="650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3781425" y="115888"/>
            <a:ext cx="482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2"/>
          <p:cNvPicPr>
            <a:picLocks noChangeAspect="1" noChangeArrowheads="1"/>
          </p:cNvPicPr>
          <p:nvPr/>
        </p:nvPicPr>
        <p:blipFill>
          <a:blip r:embed="rId4" cstate="print">
            <a:lum bright="12000"/>
          </a:blip>
          <a:srcRect/>
          <a:stretch>
            <a:fillRect/>
          </a:stretch>
        </p:blipFill>
        <p:spPr bwMode="auto">
          <a:xfrm>
            <a:off x="4435475" y="650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7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5153025" y="96838"/>
            <a:ext cx="482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8"/>
          <p:cNvPicPr>
            <a:picLocks noChangeAspect="1" noChangeArrowheads="1"/>
          </p:cNvPicPr>
          <p:nvPr/>
        </p:nvPicPr>
        <p:blipFill>
          <a:blip r:embed="rId5" cstate="print">
            <a:lum bright="12000"/>
          </a:blip>
          <a:srcRect/>
          <a:stretch>
            <a:fillRect/>
          </a:stretch>
        </p:blipFill>
        <p:spPr bwMode="auto">
          <a:xfrm>
            <a:off x="8388350" y="2852738"/>
            <a:ext cx="5429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9"/>
          <p:cNvPicPr>
            <a:picLocks noChangeAspect="1" noChangeArrowheads="1"/>
          </p:cNvPicPr>
          <p:nvPr/>
        </p:nvPicPr>
        <p:blipFill>
          <a:blip r:embed="rId6" cstate="print">
            <a:lum bright="12000"/>
          </a:blip>
          <a:srcRect/>
          <a:stretch>
            <a:fillRect/>
          </a:stretch>
        </p:blipFill>
        <p:spPr bwMode="auto">
          <a:xfrm>
            <a:off x="8316913" y="4652963"/>
            <a:ext cx="612775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 descr="http://testportal.gov.ua/img/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620688"/>
            <a:ext cx="127088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107950" y="188913"/>
            <a:ext cx="1728788" cy="6408737"/>
            <a:chOff x="68" y="119"/>
            <a:chExt cx="1089" cy="4037"/>
          </a:xfrm>
        </p:grpSpPr>
        <p:sp>
          <p:nvSpPr>
            <p:cNvPr id="6149" name="Rectangle 2"/>
            <p:cNvSpPr>
              <a:spLocks noChangeArrowheads="1"/>
            </p:cNvSpPr>
            <p:nvPr/>
          </p:nvSpPr>
          <p:spPr bwMode="auto">
            <a:xfrm>
              <a:off x="68" y="1117"/>
              <a:ext cx="1089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l"/>
              <a:r>
                <a:rPr lang="uk-UA" sz="1600">
                  <a:solidFill>
                    <a:srgbClr val="FF3300"/>
                  </a:solidFill>
                </a:rPr>
                <a:t>З</a:t>
              </a:r>
              <a:r>
                <a:rPr lang="uk-UA" sz="1600"/>
                <a:t>ОВНІШНЄ</a:t>
              </a:r>
              <a:r>
                <a:rPr lang="uk-UA" sz="1600">
                  <a:solidFill>
                    <a:srgbClr val="FF3300"/>
                  </a:solidFill>
                </a:rPr>
                <a:t> </a:t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Н</a:t>
              </a:r>
              <a:r>
                <a:rPr lang="uk-UA" sz="1600"/>
                <a:t>ЕЗАЛЕЖНЕ </a:t>
              </a:r>
              <a:r>
                <a:rPr lang="uk-UA" sz="1600">
                  <a:solidFill>
                    <a:srgbClr val="FF3300"/>
                  </a:solidFill>
                </a:rPr>
                <a:t/>
              </a:r>
              <a:br>
                <a:rPr lang="uk-UA" sz="1600">
                  <a:solidFill>
                    <a:srgbClr val="FF3300"/>
                  </a:solidFill>
                </a:rPr>
              </a:br>
              <a:r>
                <a:rPr lang="uk-UA" sz="1600">
                  <a:solidFill>
                    <a:srgbClr val="FF3300"/>
                  </a:solidFill>
                </a:rPr>
                <a:t>О</a:t>
              </a:r>
              <a:r>
                <a:rPr lang="uk-UA" sz="1600"/>
                <a:t>ЦІНЮВАННЯ</a:t>
              </a:r>
              <a:endParaRPr lang="ru-RU" sz="1600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1066" y="119"/>
              <a:ext cx="0" cy="403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908175" y="765175"/>
            <a:ext cx="6624265" cy="48320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uk-UA" sz="2800" b="1" dirty="0" smtClean="0">
                <a:latin typeface="Times New Roman" pitchFamily="18" charset="0"/>
              </a:rPr>
              <a:t>Телефон/факс:</a:t>
            </a:r>
            <a:endParaRPr kumimoji="1" lang="uk-UA" sz="2800" b="1" dirty="0">
              <a:latin typeface="Times New Roman" pitchFamily="18" charset="0"/>
            </a:endParaRPr>
          </a:p>
          <a:p>
            <a:pPr algn="l" eaLnBrk="0" hangingPunct="0"/>
            <a:r>
              <a:rPr lang="ru-RU" sz="2800" dirty="0">
                <a:solidFill>
                  <a:srgbClr val="FF0000"/>
                </a:solidFill>
              </a:rPr>
              <a:t>(0342) </a:t>
            </a:r>
            <a:r>
              <a:rPr lang="ru-RU" sz="2800" dirty="0" smtClean="0">
                <a:solidFill>
                  <a:srgbClr val="FF0000"/>
                </a:solidFill>
              </a:rPr>
              <a:t>55-31-55</a:t>
            </a:r>
          </a:p>
          <a:p>
            <a:pPr algn="l" eaLnBrk="0" hangingPunct="0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гаряча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лінія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/>
              <a:t> </a:t>
            </a:r>
            <a:endParaRPr lang="ru-RU" dirty="0" smtClean="0"/>
          </a:p>
          <a:p>
            <a:pPr algn="l" eaLnBrk="0" hangingPunct="0"/>
            <a:r>
              <a:rPr lang="ru-RU" sz="2800" dirty="0" smtClean="0">
                <a:solidFill>
                  <a:srgbClr val="FF0000"/>
                </a:solidFill>
              </a:rPr>
              <a:t>(</a:t>
            </a:r>
            <a:r>
              <a:rPr lang="ru-RU" sz="2800" dirty="0">
                <a:solidFill>
                  <a:srgbClr val="FF0000"/>
                </a:solidFill>
              </a:rPr>
              <a:t>0342) 75-09-75</a:t>
            </a:r>
            <a:endParaRPr kumimoji="1" lang="en-US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l" eaLnBrk="0" hangingPunct="0"/>
            <a:r>
              <a:rPr kumimoji="1" lang="uk-UA" sz="2800" b="1" dirty="0">
                <a:latin typeface="Times New Roman" pitchFamily="18" charset="0"/>
              </a:rPr>
              <a:t>Електронна пошта: </a:t>
            </a:r>
          </a:p>
          <a:p>
            <a:pPr algn="l" eaLnBrk="0" hangingPunct="0"/>
            <a:r>
              <a:rPr lang="en-US" sz="2800" dirty="0">
                <a:solidFill>
                  <a:srgbClr val="FF0000"/>
                </a:solidFill>
              </a:rPr>
              <a:t>office@test.if.ua</a:t>
            </a:r>
            <a:endParaRPr kumimoji="1" lang="uk-UA" dirty="0">
              <a:solidFill>
                <a:srgbClr val="FF0000"/>
              </a:solidFill>
              <a:latin typeface="Times New Roman" pitchFamily="18" charset="0"/>
            </a:endParaRPr>
          </a:p>
          <a:p>
            <a:pPr algn="l" eaLnBrk="0" hangingPunct="0"/>
            <a:r>
              <a:rPr kumimoji="1" lang="uk-UA" sz="2800" b="1" dirty="0" smtClean="0">
                <a:latin typeface="Times New Roman" pitchFamily="18" charset="0"/>
              </a:rPr>
              <a:t>Сайт:</a:t>
            </a:r>
            <a:r>
              <a:rPr kumimoji="1" lang="uk-UA" sz="28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kumimoji="1" lang="en-US" sz="28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US" sz="2800" dirty="0">
                <a:solidFill>
                  <a:srgbClr val="FF0000"/>
                </a:solidFill>
              </a:rPr>
              <a:t>www.test.if.ua</a:t>
            </a:r>
            <a:endParaRPr kumimoji="1"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l" eaLnBrk="0" hangingPunct="0"/>
            <a:r>
              <a:rPr kumimoji="1" lang="uk-UA" sz="2800" b="1" dirty="0">
                <a:latin typeface="Times New Roman" pitchFamily="18" charset="0"/>
              </a:rPr>
              <a:t>Адреса:</a:t>
            </a:r>
          </a:p>
          <a:p>
            <a:pPr algn="l" eaLnBrk="0" hangingPunct="0"/>
            <a:r>
              <a:rPr lang="ru-RU" sz="2800" dirty="0">
                <a:solidFill>
                  <a:srgbClr val="FF0000"/>
                </a:solidFill>
              </a:rPr>
              <a:t>76018 </a:t>
            </a:r>
            <a:r>
              <a:rPr lang="ru-RU" sz="2800" dirty="0" err="1" smtClean="0">
                <a:solidFill>
                  <a:srgbClr val="FF0000"/>
                </a:solidFill>
              </a:rPr>
              <a:t>м.Івано-Франківськ</a:t>
            </a:r>
            <a:r>
              <a:rPr lang="ru-RU" sz="2800" dirty="0" smtClean="0">
                <a:solidFill>
                  <a:srgbClr val="FF0000"/>
                </a:solidFill>
              </a:rPr>
              <a:t> вул.С.Бандери,1</a:t>
            </a:r>
            <a:endParaRPr kumimoji="1" lang="ru-RU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7" name="Picture 20" descr="http://testportal.gov.ua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127088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330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Оформление по умолчанию</vt:lpstr>
      <vt:lpstr>Слайд 1</vt:lpstr>
      <vt:lpstr>ПРОБНЕ ЗНО-2014</vt:lpstr>
      <vt:lpstr>ОСОБЛИВОСТІ ПРОБНОГО ЗНО-2014</vt:lpstr>
      <vt:lpstr>Слайд 4</vt:lpstr>
      <vt:lpstr>Слайд 5</vt:lpstr>
    </vt:vector>
  </TitlesOfParts>
  <Company>ХРЦОЯО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N.Rusanova</dc:creator>
  <cp:lastModifiedBy>Admin</cp:lastModifiedBy>
  <cp:revision>78</cp:revision>
  <dcterms:created xsi:type="dcterms:W3CDTF">2009-08-14T08:13:26Z</dcterms:created>
  <dcterms:modified xsi:type="dcterms:W3CDTF">2013-10-15T19:08:38Z</dcterms:modified>
</cp:coreProperties>
</file>