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E99A5-C7B6-45CD-83C0-254113E0F1D1}" type="datetimeFigureOut">
              <a:rPr lang="uk-UA" smtClean="0"/>
              <a:t>26.10.2016</a:t>
            </a:fld>
            <a:endParaRPr lang="uk-UA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F571098-5A26-49DA-A2EC-27ACE5DCEEA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E99A5-C7B6-45CD-83C0-254113E0F1D1}" type="datetimeFigureOut">
              <a:rPr lang="uk-UA" smtClean="0"/>
              <a:t>26.10.2016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71098-5A26-49DA-A2EC-27ACE5DCEEA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E99A5-C7B6-45CD-83C0-254113E0F1D1}" type="datetimeFigureOut">
              <a:rPr lang="uk-UA" smtClean="0"/>
              <a:t>26.10.2016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71098-5A26-49DA-A2EC-27ACE5DCEEA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E99A5-C7B6-45CD-83C0-254113E0F1D1}" type="datetimeFigureOut">
              <a:rPr lang="uk-UA" smtClean="0"/>
              <a:t>26.10.2016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F571098-5A26-49DA-A2EC-27ACE5DCEEA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E99A5-C7B6-45CD-83C0-254113E0F1D1}" type="datetimeFigureOut">
              <a:rPr lang="uk-UA" smtClean="0"/>
              <a:t>26.10.2016</a:t>
            </a:fld>
            <a:endParaRPr lang="uk-UA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71098-5A26-49DA-A2EC-27ACE5DCEEA0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E99A5-C7B6-45CD-83C0-254113E0F1D1}" type="datetimeFigureOut">
              <a:rPr lang="uk-UA" smtClean="0"/>
              <a:t>26.10.2016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71098-5A26-49DA-A2EC-27ACE5DCEEA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E99A5-C7B6-45CD-83C0-254113E0F1D1}" type="datetimeFigureOut">
              <a:rPr lang="uk-UA" smtClean="0"/>
              <a:t>26.10.2016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F571098-5A26-49DA-A2EC-27ACE5DCEEA0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E99A5-C7B6-45CD-83C0-254113E0F1D1}" type="datetimeFigureOut">
              <a:rPr lang="uk-UA" smtClean="0"/>
              <a:t>26.10.2016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71098-5A26-49DA-A2EC-27ACE5DCEEA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E99A5-C7B6-45CD-83C0-254113E0F1D1}" type="datetimeFigureOut">
              <a:rPr lang="uk-UA" smtClean="0"/>
              <a:t>26.10.2016</a:t>
            </a:fld>
            <a:endParaRPr lang="uk-UA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71098-5A26-49DA-A2EC-27ACE5DCEEA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E99A5-C7B6-45CD-83C0-254113E0F1D1}" type="datetimeFigureOut">
              <a:rPr lang="uk-UA" smtClean="0"/>
              <a:t>26.10.2016</a:t>
            </a:fld>
            <a:endParaRPr lang="uk-UA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71098-5A26-49DA-A2EC-27ACE5DCEEA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E99A5-C7B6-45CD-83C0-254113E0F1D1}" type="datetimeFigureOut">
              <a:rPr lang="uk-UA" smtClean="0"/>
              <a:t>26.10.2016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71098-5A26-49DA-A2EC-27ACE5DCEEA0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45E99A5-C7B6-45CD-83C0-254113E0F1D1}" type="datetimeFigureOut">
              <a:rPr lang="uk-UA" smtClean="0"/>
              <a:t>26.10.2016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F571098-5A26-49DA-A2EC-27ACE5DCEEA0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742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Узагальнені результати якості навчальних досягнень учнів  11-х класів </a:t>
            </a: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   української мови</a:t>
            </a: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 державна підсумкова атестація у формі ЗНО у 2016 році )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17" y="714348"/>
          <a:ext cx="8644000" cy="6090684"/>
        </p:xfrm>
        <a:graphic>
          <a:graphicData uri="http://schemas.openxmlformats.org/drawingml/2006/table">
            <a:tbl>
              <a:tblPr/>
              <a:tblGrid>
                <a:gridCol w="1351975"/>
                <a:gridCol w="2648556"/>
                <a:gridCol w="871696"/>
                <a:gridCol w="1351975"/>
                <a:gridCol w="1209899"/>
                <a:gridCol w="1209899"/>
              </a:tblGrid>
              <a:tr h="23431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№ з/п</a:t>
                      </a:r>
                      <a:endParaRPr lang="uk-UA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Назва навчального закладу</a:t>
                      </a:r>
                      <a:endParaRPr lang="uk-UA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Кількість учнів, що взяли участь </a:t>
                      </a:r>
                      <a:endParaRPr lang="uk-UA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latin typeface="Times New Roman"/>
                          <a:ea typeface="Calibri"/>
                          <a:cs typeface="Times New Roman"/>
                        </a:rPr>
                        <a:t>Середній бал</a:t>
                      </a:r>
                      <a:endParaRPr lang="uk-UA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19445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Calibri"/>
                          <a:cs typeface="Times New Roman"/>
                        </a:rPr>
                        <a:t>Загальний середній бал </a:t>
                      </a:r>
                      <a:endParaRPr lang="uk-UA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Calibri"/>
                          <a:cs typeface="Times New Roman"/>
                        </a:rPr>
                        <a:t>за результатами річного оцінювання</a:t>
                      </a:r>
                      <a:endParaRPr lang="uk-UA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Calibri"/>
                          <a:cs typeface="Times New Roman"/>
                        </a:rPr>
                        <a:t>Загальний середній бал </a:t>
                      </a:r>
                      <a:endParaRPr lang="uk-UA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Calibri"/>
                          <a:cs typeface="Times New Roman"/>
                        </a:rPr>
                        <a:t>за результатами ДПА</a:t>
                      </a:r>
                      <a:endParaRPr lang="uk-UA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Розбіжність</a:t>
                      </a:r>
                      <a:endParaRPr lang="uk-UA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Білівецький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5,8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-0,8</a:t>
                      </a:r>
                      <a:endParaRPr lang="uk-UA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 err="1">
                          <a:latin typeface="Times New Roman"/>
                          <a:ea typeface="Calibri"/>
                          <a:cs typeface="Times New Roman"/>
                        </a:rPr>
                        <a:t>Грозинецький</a:t>
                      </a: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 НВК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6,3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4,5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-1,8</a:t>
                      </a:r>
                      <a:endParaRPr lang="uk-UA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 err="1">
                          <a:latin typeface="Times New Roman"/>
                          <a:ea typeface="Calibri"/>
                          <a:cs typeface="Times New Roman"/>
                        </a:rPr>
                        <a:t>Данковецький</a:t>
                      </a: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 НВК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5,8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5,5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-0,3</a:t>
                      </a:r>
                      <a:endParaRPr lang="uk-UA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 err="1">
                          <a:latin typeface="Times New Roman"/>
                          <a:ea typeface="Calibri"/>
                          <a:cs typeface="Times New Roman"/>
                        </a:rPr>
                        <a:t>Зарожанський</a:t>
                      </a: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 НВК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5,2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4,3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-0,9</a:t>
                      </a:r>
                      <a:endParaRPr lang="uk-UA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 err="1">
                          <a:latin typeface="Times New Roman"/>
                          <a:ea typeface="Calibri"/>
                          <a:cs typeface="Times New Roman"/>
                        </a:rPr>
                        <a:t>Клішковецька</a:t>
                      </a: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 ЗОШ І-ІІІ ст.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7,6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7,1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-0,5</a:t>
                      </a:r>
                      <a:endParaRPr lang="uk-UA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 err="1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Колінковецький</a:t>
                      </a:r>
                      <a:r>
                        <a:rPr lang="uk-UA" sz="1400" b="1" dirty="0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 ЗНЗ І-ІІІ ст. 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5,2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3,8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-1,4</a:t>
                      </a:r>
                      <a:endParaRPr lang="uk-UA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 err="1">
                          <a:latin typeface="Times New Roman"/>
                          <a:ea typeface="Calibri"/>
                          <a:cs typeface="Times New Roman"/>
                        </a:rPr>
                        <a:t>Круглицький</a:t>
                      </a: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 НВК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6,7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-2,7</a:t>
                      </a:r>
                      <a:endParaRPr lang="uk-UA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 err="1">
                          <a:latin typeface="Times New Roman"/>
                          <a:ea typeface="Calibri"/>
                          <a:cs typeface="Times New Roman"/>
                        </a:rPr>
                        <a:t>Малинецький</a:t>
                      </a: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 НВК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5.9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+0,1</a:t>
                      </a:r>
                      <a:endParaRPr lang="uk-UA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 err="1">
                          <a:latin typeface="Times New Roman"/>
                          <a:ea typeface="Calibri"/>
                          <a:cs typeface="Times New Roman"/>
                        </a:rPr>
                        <a:t>Недобоївський</a:t>
                      </a: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 НВК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6,2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5,3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-0,9</a:t>
                      </a:r>
                      <a:endParaRPr lang="uk-UA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Полянський НВК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6,3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5,6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-0,7</a:t>
                      </a:r>
                      <a:endParaRPr lang="uk-UA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 err="1">
                          <a:latin typeface="Times New Roman"/>
                          <a:ea typeface="Calibri"/>
                          <a:cs typeface="Times New Roman"/>
                        </a:rPr>
                        <a:t>Перебиковецька</a:t>
                      </a: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 ЗОШ І-ІІІ ст.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6,2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4,1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-2,1</a:t>
                      </a:r>
                      <a:endParaRPr lang="uk-UA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 err="1">
                          <a:latin typeface="Times New Roman"/>
                          <a:ea typeface="Calibri"/>
                          <a:cs typeface="Times New Roman"/>
                        </a:rPr>
                        <a:t>Рукшинська</a:t>
                      </a: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 ЗОШ І-ІІІ ст.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39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6,3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6,5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+0,2</a:t>
                      </a:r>
                      <a:endParaRPr lang="uk-UA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 err="1">
                          <a:latin typeface="Times New Roman"/>
                          <a:ea typeface="Calibri"/>
                          <a:cs typeface="Times New Roman"/>
                        </a:rPr>
                        <a:t>Шиловецька</a:t>
                      </a: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 ЗОШ І-ІІІ ст.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6,3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4,4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-1,9</a:t>
                      </a:r>
                      <a:endParaRPr lang="uk-UA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 err="1">
                          <a:latin typeface="Times New Roman"/>
                          <a:ea typeface="Calibri"/>
                          <a:cs typeface="Times New Roman"/>
                        </a:rPr>
                        <a:t>Шировецький</a:t>
                      </a: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 НВК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6,6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-0,6</a:t>
                      </a:r>
                      <a:endParaRPr lang="uk-UA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Хотинська ЗОШ І-ІІІ ст. №1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highlight>
                            <a:srgbClr val="00FFFF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4,6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highlight>
                            <a:srgbClr val="00FFFF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4,4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highlight>
                            <a:srgbClr val="00FFFF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-0,2</a:t>
                      </a:r>
                      <a:endParaRPr lang="uk-UA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Хотинська ЗОШ І-ІІІ ст. №5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7,5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6,9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-0,6</a:t>
                      </a:r>
                      <a:endParaRPr lang="uk-UA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Хотинська  гімназія 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8,1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7,5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-0,6</a:t>
                      </a:r>
                      <a:endParaRPr lang="uk-UA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Клішковецька гімназія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8,8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6,9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-1,9</a:t>
                      </a:r>
                      <a:endParaRPr lang="uk-UA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endParaRPr lang="uk-UA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Разом</a:t>
                      </a:r>
                      <a:endParaRPr lang="uk-UA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386</a:t>
                      </a:r>
                      <a:endParaRPr lang="uk-UA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6,4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5,4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uk-UA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785794"/>
          <a:ext cx="9144001" cy="6072196"/>
        </p:xfrm>
        <a:graphic>
          <a:graphicData uri="http://schemas.openxmlformats.org/drawingml/2006/table">
            <a:tbl>
              <a:tblPr/>
              <a:tblGrid>
                <a:gridCol w="1430178"/>
                <a:gridCol w="2520999"/>
                <a:gridCol w="1202878"/>
                <a:gridCol w="1430178"/>
                <a:gridCol w="1279884"/>
                <a:gridCol w="1279884"/>
              </a:tblGrid>
              <a:tr h="24598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№ з/п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Назва навчального закладу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Кількість учнів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latin typeface="Times New Roman"/>
                          <a:ea typeface="Calibri"/>
                          <a:cs typeface="Times New Roman"/>
                        </a:rPr>
                        <a:t>Середній бал</a:t>
                      </a:r>
                      <a:endParaRPr lang="uk-UA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21439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Загальний середній бал 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за результатами річного оцінювання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Загальний середній бал 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за результатами ДПА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      Розбіжність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7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 err="1">
                          <a:latin typeface="Times New Roman"/>
                          <a:ea typeface="Calibri"/>
                          <a:cs typeface="Times New Roman"/>
                        </a:rPr>
                        <a:t>Білівецький</a:t>
                      </a: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 НВК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5,5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5,1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7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 err="1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Грозинецький</a:t>
                      </a:r>
                      <a:r>
                        <a:rPr lang="uk-UA" sz="1400" b="1" dirty="0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 НВК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6,4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5,5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-0,9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7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 err="1">
                          <a:latin typeface="Times New Roman"/>
                          <a:ea typeface="Calibri"/>
                          <a:cs typeface="Times New Roman"/>
                        </a:rPr>
                        <a:t>Данковецький</a:t>
                      </a: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 НВК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5,6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5,3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7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Зарожанський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5,9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4,7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-1,2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7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Клішковецька ЗОШ І-ІІІ ст.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7,4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6,6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7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Колінковецький ЗНЗ І-ІІІ ст. 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5,6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4,3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-1,3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7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Круглицький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6,0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7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Малинецький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5,6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4,7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-0,9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7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Недобоївський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6,0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5,9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7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Полянський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6,0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7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Перебиковецька ЗОШ І-ІІІ ст.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6,1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4,6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-1,5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7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Рукшинська ЗОШ І-ІІІ ст.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5,8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+0,2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7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Шиловецька ЗОШ І-ІІІ ст.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6,5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5,3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-1,2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7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Шировецький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7,5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6,2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-1,3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7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Хотинська ЗОШ І-ІІІ ст. №1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</a:rPr>
                        <a:t>5,5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Times New Roman"/>
                          <a:cs typeface="Times New Roman"/>
                        </a:rPr>
                        <a:t>5,4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-0,1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7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Хотинська ЗОШ І-ІІІ ст. №5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7,7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7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Хотинська  гімназія 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8,3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6,5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-1,8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7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Клішковецька гімназія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8,4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5,6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-2,8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7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endParaRPr lang="uk-UA" sz="1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Разом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335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6,4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5,5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-0,9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9144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Узагальнені результати якості навчальних досягнень учнів  11-х класів </a:t>
            </a: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   історії України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(державна підсумкова атестація у формі ЗНО у 2016 році)</a:t>
            </a: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0" y="0"/>
            <a:ext cx="9144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Узагальнені результати якості навчальних досягнень учнів  11-х класів </a:t>
            </a: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   математики</a:t>
            </a: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  державна підсумкова атестація у формі ЗНО 2016 рік)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785794"/>
          <a:ext cx="9144001" cy="6072201"/>
        </p:xfrm>
        <a:graphic>
          <a:graphicData uri="http://schemas.openxmlformats.org/drawingml/2006/table">
            <a:tbl>
              <a:tblPr/>
              <a:tblGrid>
                <a:gridCol w="1429679"/>
                <a:gridCol w="2523306"/>
                <a:gridCol w="1202459"/>
                <a:gridCol w="1429679"/>
                <a:gridCol w="1279439"/>
                <a:gridCol w="1279439"/>
              </a:tblGrid>
              <a:tr h="24288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№ з/п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Назва навчального закладу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Кількість учнів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Середній бал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21444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Загальний середній бал 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за результатами річного оцінювання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Загальний середній бал 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за результатами ДПА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Розбіжність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 err="1">
                          <a:latin typeface="Times New Roman"/>
                          <a:ea typeface="Calibri"/>
                          <a:cs typeface="Times New Roman"/>
                        </a:rPr>
                        <a:t>Білівецький</a:t>
                      </a: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 НВК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6,5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 err="1">
                          <a:latin typeface="Times New Roman"/>
                          <a:ea typeface="Calibri"/>
                          <a:cs typeface="Times New Roman"/>
                        </a:rPr>
                        <a:t>Грозинецький</a:t>
                      </a: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 НВК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Данковецький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5,7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4,3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-1,4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Зарожанський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3,3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2,7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Клішковецька ЗОШ І-ІІІ ст.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5,3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-1,7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Колінковецький ЗНЗ І-ІІІ ст. 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4,4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Круглицький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6,0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3,4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-2,6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Малинецький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6,7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-2,7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Недобоївський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5,7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3,7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Полянський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Перебиковецька ЗОШ І-ІІІ ст.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Рукшинська ЗОШ І-ІІІ ст.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Шиловецька ЗОШ І-ІІІ ст.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4,8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-1,2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Шировецький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Хотинська ЗОШ І-ІІІ ст. №1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Хотинська ЗОШ І-ІІІ ст. №5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Хотинська  гімназія 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9,2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7,5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-1,7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Клішковецька гімназія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11,5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7,5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-4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endParaRPr lang="uk-UA" sz="1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Разом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48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6,9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4,9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-2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0" y="0"/>
            <a:ext cx="9144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Узагальнені результати якості навчальних досягнень учнів  11-х класів </a:t>
            </a: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   української мови за рівнями знань</a:t>
            </a: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 державна підсумкова атестація у формі ЗНО у 2016 році )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785794"/>
          <a:ext cx="9144003" cy="6072201"/>
        </p:xfrm>
        <a:graphic>
          <a:graphicData uri="http://schemas.openxmlformats.org/drawingml/2006/table">
            <a:tbl>
              <a:tblPr/>
              <a:tblGrid>
                <a:gridCol w="1099319"/>
                <a:gridCol w="2628948"/>
                <a:gridCol w="1254386"/>
                <a:gridCol w="1099319"/>
                <a:gridCol w="1020677"/>
                <a:gridCol w="1020677"/>
                <a:gridCol w="1020677"/>
              </a:tblGrid>
              <a:tr h="48944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№ з/п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Назва навчального закладу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Кількість учнів, що взяли участь 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Кількість учасників, які отримали оцінку відповідного рівня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93303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Початковий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(1-3 бали)</a:t>
                      </a: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Середній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(4-6 балів)</a:t>
                      </a: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Достатній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(7-9 балів)</a:t>
                      </a: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Високий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(10-12 балів)</a:t>
                      </a: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 err="1">
                          <a:latin typeface="Times New Roman"/>
                          <a:ea typeface="Calibri"/>
                          <a:cs typeface="Times New Roman"/>
                        </a:rPr>
                        <a:t>Білівецький</a:t>
                      </a: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 НВК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 err="1">
                          <a:latin typeface="Times New Roman"/>
                          <a:ea typeface="Calibri"/>
                          <a:cs typeface="Times New Roman"/>
                        </a:rPr>
                        <a:t>Грозинецький</a:t>
                      </a: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 НВК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Данковецький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Зарожанський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Клішковецька ЗОШ І-ІІІ ст.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Колінковецький ЗНЗ І-ІІІ ст. 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Круглицький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Малинецький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b="1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Недобоївський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Полянський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Перебиковецька ЗОШ І-ІІІ ст.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Рукшинська ЗОШ І-ІІІ ст.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39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Шиловецька ЗОШ І-ІІІ ст.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Шировецький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Хотинська ЗОШ І-ІІІ ст. №1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Хотинська ЗОШ І-ІІІ ст. №5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Хотинська  гімназія 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Клішковецька гімназія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endParaRPr lang="uk-UA" sz="1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Разом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386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118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140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93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0" y="0"/>
            <a:ext cx="9144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Узагальнені результати якості навчальних досягнень учнів  11-х класів </a:t>
            </a: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   історії України за рівнями знань</a:t>
            </a: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 державна підсумкова атестація у формі ЗНО у 2016 році )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714356"/>
          <a:ext cx="9144003" cy="6143637"/>
        </p:xfrm>
        <a:graphic>
          <a:graphicData uri="http://schemas.openxmlformats.org/drawingml/2006/table">
            <a:tbl>
              <a:tblPr/>
              <a:tblGrid>
                <a:gridCol w="1099319"/>
                <a:gridCol w="2628948"/>
                <a:gridCol w="1254386"/>
                <a:gridCol w="1099319"/>
                <a:gridCol w="1020677"/>
                <a:gridCol w="1020677"/>
                <a:gridCol w="1020677"/>
              </a:tblGrid>
              <a:tr h="49520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№ з/п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Назва навчального закладу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Кількість учнів, що взяли участь 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Кількість учасників, які отримали оцінку відповідного рівня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94401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Початковий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(1-3 бали)</a:t>
                      </a: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Середній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(4-6 балів)</a:t>
                      </a: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Достатній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(7-9 балів)</a:t>
                      </a: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Високий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(10-12 балів)</a:t>
                      </a: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 err="1">
                          <a:latin typeface="Times New Roman"/>
                          <a:ea typeface="Calibri"/>
                          <a:cs typeface="Times New Roman"/>
                        </a:rPr>
                        <a:t>Білівецький</a:t>
                      </a: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 НВК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 err="1">
                          <a:latin typeface="Times New Roman"/>
                          <a:ea typeface="Calibri"/>
                          <a:cs typeface="Times New Roman"/>
                        </a:rPr>
                        <a:t>Грозинецький</a:t>
                      </a: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 НВК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 err="1">
                          <a:latin typeface="Times New Roman"/>
                          <a:ea typeface="Calibri"/>
                          <a:cs typeface="Times New Roman"/>
                        </a:rPr>
                        <a:t>Данковецький</a:t>
                      </a: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 НВК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         12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Зарожанський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Клішковецька ЗОШ І-ІІІ ст.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Колінковецький ЗНЗ І-ІІІ ст. 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Круглицький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Малинецький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Недобоївський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Полянський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Перебиковецька ЗОШ І-ІІІ ст.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Рукшинська ЗОШ І-ІІІ ст.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Шиловецька ЗОШ І-ІІІ ст.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Шировецький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Хотинська ЗОШ І-ІІІ ст. №1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Хотинська ЗОШ І-ІІІ ст. №5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Хотинська  гімназія 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Клішковецька гімназія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endParaRPr lang="uk-UA" sz="1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Разом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335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225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0" y="0"/>
            <a:ext cx="9144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Узагальнені результати якості навчальних досягнень учнів  11-х класів </a:t>
            </a: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  математики за рівнями знань</a:t>
            </a: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 державна підсумкова атестація у формі ЗНО у 2016 році )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785794"/>
          <a:ext cx="9144003" cy="6072201"/>
        </p:xfrm>
        <a:graphic>
          <a:graphicData uri="http://schemas.openxmlformats.org/drawingml/2006/table">
            <a:tbl>
              <a:tblPr/>
              <a:tblGrid>
                <a:gridCol w="1099319"/>
                <a:gridCol w="2628948"/>
                <a:gridCol w="1254386"/>
                <a:gridCol w="1099319"/>
                <a:gridCol w="1020677"/>
                <a:gridCol w="1020677"/>
                <a:gridCol w="1020677"/>
              </a:tblGrid>
              <a:tr h="48944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№ з/п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Назва навчального закладу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Кількість учнів, що взяли участь 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Кількість учасників, які отримали оцінку відповідного рівня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93303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Початковий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(1-3 бали)</a:t>
                      </a: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Середній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(4-6 балів)</a:t>
                      </a: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Достатній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(7-9 балів)</a:t>
                      </a: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Високий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(10-12 балів)</a:t>
                      </a:r>
                    </a:p>
                  </a:txBody>
                  <a:tcPr marL="43503" marR="43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 err="1">
                          <a:latin typeface="Times New Roman"/>
                          <a:ea typeface="Calibri"/>
                          <a:cs typeface="Times New Roman"/>
                        </a:rPr>
                        <a:t>Білівецький</a:t>
                      </a: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 НВК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Грозинецький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 err="1">
                          <a:latin typeface="Times New Roman"/>
                          <a:ea typeface="Calibri"/>
                          <a:cs typeface="Times New Roman"/>
                        </a:rPr>
                        <a:t>Данковецький</a:t>
                      </a: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 НВК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           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 err="1">
                          <a:latin typeface="Times New Roman"/>
                          <a:ea typeface="Calibri"/>
                          <a:cs typeface="Times New Roman"/>
                        </a:rPr>
                        <a:t>Зарожанський</a:t>
                      </a: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 НВК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 err="1">
                          <a:latin typeface="Times New Roman"/>
                          <a:ea typeface="Calibri"/>
                          <a:cs typeface="Times New Roman"/>
                        </a:rPr>
                        <a:t>Клішковецька</a:t>
                      </a: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 ЗОШ І-ІІІ ст.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 err="1">
                          <a:latin typeface="Times New Roman"/>
                          <a:ea typeface="Calibri"/>
                          <a:cs typeface="Times New Roman"/>
                        </a:rPr>
                        <a:t>Колінковецький</a:t>
                      </a: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 ЗНЗ І-ІІІ ст. 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Круглицький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Малинецький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Недобоївський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Полянський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Перебиковецька ЗОШ І-ІІІ ст.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              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Рукшинська ЗОШ І-ІІІ ст.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Шиловецька ЗОШ І-ІІІ ст.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Шировецький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Хотинська ЗОШ І-ІІІ ст. №1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Хотинська ЗОШ І-ІІІ ст. №5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Хотинська  гімназія 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Клішковецька гімназія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endParaRPr lang="uk-UA" sz="1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Разом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48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2643174" y="0"/>
            <a:ext cx="395916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Інформація про претендентів на медаль </a:t>
            </a: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2015-2016 навчальний рік</a:t>
            </a: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-2" y="785801"/>
          <a:ext cx="9144001" cy="6084012"/>
        </p:xfrm>
        <a:graphic>
          <a:graphicData uri="http://schemas.openxmlformats.org/drawingml/2006/table">
            <a:tbl>
              <a:tblPr/>
              <a:tblGrid>
                <a:gridCol w="1150313"/>
                <a:gridCol w="2106940"/>
                <a:gridCol w="1219134"/>
                <a:gridCol w="1563245"/>
                <a:gridCol w="1563245"/>
                <a:gridCol w="1541124"/>
              </a:tblGrid>
              <a:tr h="429043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Загальноосвітній навчальний заклад</a:t>
                      </a: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Претенденти на медаль</a:t>
                      </a: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Отримали медаль</a:t>
                      </a: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6314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1">
                          <a:latin typeface="Calibri"/>
                          <a:ea typeface="Calibri"/>
                          <a:cs typeface="Times New Roman"/>
                        </a:rPr>
                        <a:t>золото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1">
                          <a:latin typeface="Calibri"/>
                          <a:ea typeface="Calibri"/>
                          <a:cs typeface="Times New Roman"/>
                        </a:rPr>
                        <a:t>срібло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1">
                          <a:latin typeface="Calibri"/>
                          <a:ea typeface="Calibri"/>
                          <a:cs typeface="Times New Roman"/>
                        </a:rPr>
                        <a:t>золото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1">
                          <a:latin typeface="Calibri"/>
                          <a:ea typeface="Calibri"/>
                          <a:cs typeface="Times New Roman"/>
                        </a:rPr>
                        <a:t>срібло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Грозинецький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Данковецький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Зарожанський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2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Клішковецька ЗОШ І-ІІІст.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2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Колінковецький ЗНЗ І-ІІІст.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Круглицький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7.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Недобоївський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3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8.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Рукшинська ЗОШ І-ІІІ ст.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9.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Шировецький НВК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10.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Клішковецька гімназія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11.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Хотинська гімназія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2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b="1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12.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Хотинська ЗОШ І-ІІІст №1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2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13.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Хотинська ЗОШ І-ІІІст №5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Всього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uk-UA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uk-U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64" marR="41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</TotalTime>
  <Words>1520</Words>
  <Application>Microsoft Office PowerPoint</Application>
  <PresentationFormat>Экран (4:3)</PresentationFormat>
  <Paragraphs>907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PC</cp:lastModifiedBy>
  <cp:revision>3</cp:revision>
  <dcterms:created xsi:type="dcterms:W3CDTF">2016-10-26T12:39:37Z</dcterms:created>
  <dcterms:modified xsi:type="dcterms:W3CDTF">2016-10-26T12:58:24Z</dcterms:modified>
</cp:coreProperties>
</file>