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3" r:id="rId2"/>
  </p:sldMasterIdLst>
  <p:notesMasterIdLst>
    <p:notesMasterId r:id="rId18"/>
  </p:notesMasterIdLst>
  <p:handoutMasterIdLst>
    <p:handoutMasterId r:id="rId19"/>
  </p:handoutMasterIdLst>
  <p:sldIdLst>
    <p:sldId id="295" r:id="rId3"/>
    <p:sldId id="649" r:id="rId4"/>
    <p:sldId id="461" r:id="rId5"/>
    <p:sldId id="581" r:id="rId6"/>
    <p:sldId id="579" r:id="rId7"/>
    <p:sldId id="624" r:id="rId8"/>
    <p:sldId id="625" r:id="rId9"/>
    <p:sldId id="646" r:id="rId10"/>
    <p:sldId id="647" r:id="rId11"/>
    <p:sldId id="626" r:id="rId12"/>
    <p:sldId id="627" r:id="rId13"/>
    <p:sldId id="628" r:id="rId14"/>
    <p:sldId id="642" r:id="rId15"/>
    <p:sldId id="644" r:id="rId16"/>
    <p:sldId id="637" r:id="rId17"/>
  </p:sldIdLst>
  <p:sldSz cx="9144000" cy="6858000" type="screen4x3"/>
  <p:notesSz cx="9939338" cy="68072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99"/>
    <a:srgbClr val="008080"/>
    <a:srgbClr val="006666"/>
    <a:srgbClr val="006699"/>
    <a:srgbClr val="003760"/>
    <a:srgbClr val="003258"/>
    <a:srgbClr val="000000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699" autoAdjust="0"/>
    <p:restoredTop sz="91709" autoAdjust="0"/>
  </p:normalViewPr>
  <p:slideViewPr>
    <p:cSldViewPr>
      <p:cViewPr>
        <p:scale>
          <a:sx n="75" d="100"/>
          <a:sy n="75" d="100"/>
        </p:scale>
        <p:origin x="-336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144"/>
        <p:guide pos="313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6888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0863" y="0"/>
            <a:ext cx="4306887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7829231-B02A-4CE8-9DC0-2D3137E6F16A}" type="datetimeFigureOut">
              <a:rPr lang="uk-UA"/>
              <a:pPr>
                <a:defRPr/>
              </a:pPr>
              <a:t>15.12.2015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65888"/>
            <a:ext cx="4306888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0863" y="6465888"/>
            <a:ext cx="4306887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42D20A0-3BF2-4F53-A2D4-B895DD7DEBF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6888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0863" y="0"/>
            <a:ext cx="4306887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9F3210-CBB7-46C6-83B1-72C69A5D36A2}" type="datetimeFigureOut">
              <a:rPr lang="uk-UA"/>
              <a:pPr>
                <a:defRPr/>
              </a:pPr>
              <a:t>15.12.2015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70250" y="511175"/>
            <a:ext cx="3402013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775" y="3233738"/>
            <a:ext cx="7951788" cy="30622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uk-UA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65888"/>
            <a:ext cx="4306888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0863" y="6465888"/>
            <a:ext cx="4306887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6EA17CE-E15F-4593-84E8-E85E5F13E77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ACB2F6-BA8A-4387-839E-E6633DA7E2C1}" type="slidenum">
              <a:rPr lang="uk-UA" smtClean="0"/>
              <a:pPr/>
              <a:t>1</a:t>
            </a:fld>
            <a:endParaRPr lang="uk-U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r>
              <a:rPr lang="uk-UA" smtClean="0"/>
              <a:t>Скажіть, будь ласка, як ви розумієте ці принципи?</a:t>
            </a:r>
            <a:endParaRPr lang="ru-RU" smtClean="0"/>
          </a:p>
        </p:txBody>
      </p:sp>
      <p:sp>
        <p:nvSpPr>
          <p:cNvPr id="33795" name="Номер слайда 3"/>
          <p:cNvSpPr txBox="1">
            <a:spLocks noGrp="1"/>
          </p:cNvSpPr>
          <p:nvPr/>
        </p:nvSpPr>
        <p:spPr bwMode="auto">
          <a:xfrm>
            <a:off x="5630863" y="6465888"/>
            <a:ext cx="43068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85BB994-9FEC-4219-B22B-CC7EA030BFA2}" type="slidenum">
              <a:rPr lang="uk-UA" sz="1200"/>
              <a:pPr algn="r"/>
              <a:t>2</a:t>
            </a:fld>
            <a:endParaRPr lang="uk-UA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r>
              <a:rPr lang="uk-UA" smtClean="0"/>
              <a:t>Скажіть, будь ласка, як ви розумієте ці принципи?</a:t>
            </a: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48D303-FA87-4B6E-A529-AAF0ED1FC53B}" type="slidenum">
              <a:rPr lang="uk-UA" smtClean="0"/>
              <a:pPr/>
              <a:t>3</a:t>
            </a:fld>
            <a:endParaRPr lang="uk-U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r>
              <a:rPr lang="uk-UA" smtClean="0"/>
              <a:t>Оцінка потреб дитини та її сім</a:t>
            </a:r>
            <a:r>
              <a:rPr lang="en-US" smtClean="0"/>
              <a:t>’</a:t>
            </a:r>
            <a:r>
              <a:rPr lang="uk-UA" smtClean="0"/>
              <a:t>ї є однією із складових технології ведення випадку. Зараз ми з вами зупинимося на деяких важливих компонентах, які пізніше відпрацюємо пізніше.</a:t>
            </a:r>
          </a:p>
          <a:p>
            <a:pPr eaLnBrk="1" hangingPunct="1"/>
            <a:endParaRPr lang="ru-RU" smtClean="0"/>
          </a:p>
        </p:txBody>
      </p:sp>
      <p:sp>
        <p:nvSpPr>
          <p:cNvPr id="44035" name="Номер слайда 3"/>
          <p:cNvSpPr txBox="1">
            <a:spLocks noGrp="1"/>
          </p:cNvSpPr>
          <p:nvPr/>
        </p:nvSpPr>
        <p:spPr bwMode="auto">
          <a:xfrm>
            <a:off x="5630863" y="6465888"/>
            <a:ext cx="43068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F85B54C-A74C-4314-A252-3CCF9016DF65}" type="slidenum">
              <a:rPr lang="uk-UA" sz="1200"/>
              <a:pPr algn="r"/>
              <a:t>4</a:t>
            </a:fld>
            <a:endParaRPr lang="uk-UA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r>
              <a:rPr lang="uk-UA" smtClean="0"/>
              <a:t>Ведення випадку – це певний процес узгоджених, логічно-послідовних дій та заходів, що здійснюються на відповідних етапах:       </a:t>
            </a:r>
          </a:p>
          <a:p>
            <a:pPr eaLnBrk="1" hangingPunct="1"/>
            <a:r>
              <a:rPr lang="uk-UA" smtClean="0"/>
              <a:t>-отримання повідомлення та відкриття випадку;</a:t>
            </a:r>
          </a:p>
          <a:p>
            <a:pPr eaLnBrk="1" hangingPunct="1"/>
            <a:r>
              <a:rPr lang="uk-UA" smtClean="0"/>
              <a:t>-здійснення початкової оцінки;</a:t>
            </a:r>
          </a:p>
          <a:p>
            <a:pPr eaLnBrk="1" hangingPunct="1"/>
            <a:r>
              <a:rPr lang="uk-UA" smtClean="0"/>
              <a:t>-прийняття рішення про надання послуг та укладання договору між отримувачем та надавачем послуг;</a:t>
            </a:r>
          </a:p>
          <a:p>
            <a:pPr eaLnBrk="1" hangingPunct="1"/>
            <a:r>
              <a:rPr lang="uk-UA" smtClean="0"/>
              <a:t>-комплексна оцінка потреб дитини та її сім</a:t>
            </a:r>
            <a:r>
              <a:rPr lang="en-US" smtClean="0"/>
              <a:t>’</a:t>
            </a:r>
            <a:r>
              <a:rPr lang="uk-UA" smtClean="0"/>
              <a:t>ї й планування послуг;</a:t>
            </a:r>
          </a:p>
          <a:p>
            <a:pPr eaLnBrk="1" hangingPunct="1"/>
            <a:r>
              <a:rPr lang="uk-UA" smtClean="0"/>
              <a:t>-виконання індивідуального плану та періодичний перегляд його результатів;</a:t>
            </a:r>
          </a:p>
          <a:p>
            <a:pPr eaLnBrk="1" hangingPunct="1"/>
            <a:r>
              <a:rPr lang="uk-UA" smtClean="0"/>
              <a:t>-оцінка впливук наданих послуг та закриття випадку.</a:t>
            </a:r>
          </a:p>
          <a:p>
            <a:pPr eaLnBrk="1" hangingPunct="1"/>
            <a:endParaRPr lang="uk-UA" smtClean="0"/>
          </a:p>
          <a:p>
            <a:pPr eaLnBrk="1" hangingPunct="1"/>
            <a:r>
              <a:rPr lang="uk-UA" smtClean="0"/>
              <a:t>	Кожен етап передбачає обов</a:t>
            </a:r>
            <a:r>
              <a:rPr lang="en-US" smtClean="0"/>
              <a:t>’</a:t>
            </a:r>
            <a:r>
              <a:rPr lang="uk-UA" smtClean="0"/>
              <a:t>язкові процедури та певні послуги відповідно до потреб отримувача та з урахуванням поточної інформації. Дії та заходи наступного етапу базуються на результатах попереднього.</a:t>
            </a:r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uk-UA" smtClean="0"/>
              <a:t>Процес ведення випадку розпочинається з виявлення потенційного отримувача послуг та з</a:t>
            </a:r>
            <a:r>
              <a:rPr lang="en-US" smtClean="0"/>
              <a:t>’</a:t>
            </a:r>
            <a:r>
              <a:rPr lang="uk-UA" smtClean="0"/>
              <a:t>ясування певних життєвих обставин, що негативно впливають на його стан.</a:t>
            </a:r>
          </a:p>
          <a:p>
            <a:r>
              <a:rPr lang="uk-UA" smtClean="0"/>
              <a:t>	Отримання повідомлення та відкриття випадку здійснюється протягом 1-3 днів і передбачає:</a:t>
            </a:r>
          </a:p>
          <a:p>
            <a:r>
              <a:rPr lang="uk-UA" smtClean="0"/>
              <a:t>-аналіз повідомлення про дитину\сім</a:t>
            </a:r>
            <a:r>
              <a:rPr lang="en-US" smtClean="0"/>
              <a:t>’</a:t>
            </a:r>
            <a:r>
              <a:rPr lang="uk-UA" smtClean="0"/>
              <a:t>ю і встановлення потреби у екстренному втручанні;</a:t>
            </a:r>
          </a:p>
          <a:p>
            <a:r>
              <a:rPr lang="uk-UA" smtClean="0"/>
              <a:t>-уточнення інформації в інших суб</a:t>
            </a:r>
            <a:r>
              <a:rPr lang="en-US" smtClean="0"/>
              <a:t>’</a:t>
            </a:r>
            <a:r>
              <a:rPr lang="uk-UA" smtClean="0"/>
              <a:t>єктів, встановлення контакту з потенційним отримувачем;</a:t>
            </a:r>
          </a:p>
          <a:p>
            <a:r>
              <a:rPr lang="uk-UA" smtClean="0"/>
              <a:t>-якщо повідомлення містить інформацію про загрозу життю і здоров</a:t>
            </a:r>
            <a:r>
              <a:rPr lang="en-US" smtClean="0"/>
              <a:t>’</a:t>
            </a:r>
            <a:r>
              <a:rPr lang="uk-UA" smtClean="0"/>
              <a:t>ю дитини, залишення дитини, діємо відповідно до п. 3,4,8 Постанови 866;</a:t>
            </a:r>
          </a:p>
          <a:p>
            <a:r>
              <a:rPr lang="uk-UA" smtClean="0"/>
              <a:t>-перенаправлення повідомлення чи прийняття рішення про відкриття випадку, визначення відповідального за проведення початкової ОП , термінів та умов її проведення чи відмова у наданні послуг.</a:t>
            </a:r>
          </a:p>
          <a:p>
            <a:endParaRPr lang="ru-RU" smtClean="0"/>
          </a:p>
        </p:txBody>
      </p:sp>
      <p:sp>
        <p:nvSpPr>
          <p:cNvPr id="48131" name="Номер слайда 3"/>
          <p:cNvSpPr txBox="1">
            <a:spLocks noGrp="1"/>
          </p:cNvSpPr>
          <p:nvPr/>
        </p:nvSpPr>
        <p:spPr bwMode="auto">
          <a:xfrm>
            <a:off x="5630863" y="6465888"/>
            <a:ext cx="43068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22BE88D-481A-408A-82E2-13B35D4B2E87}" type="slidenum">
              <a:rPr lang="uk-UA" sz="1200"/>
              <a:pPr algn="r"/>
              <a:t>6</a:t>
            </a:fld>
            <a:endParaRPr lang="uk-UA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uk-UA" smtClean="0"/>
              <a:t>Початкова оцінка передбачає:</a:t>
            </a:r>
          </a:p>
          <a:p>
            <a:r>
              <a:rPr lang="uk-UA" smtClean="0"/>
              <a:t>-узгодження з потенційним отримувачем послуг дати першого візиту;</a:t>
            </a:r>
          </a:p>
          <a:p>
            <a:r>
              <a:rPr lang="uk-UA" smtClean="0"/>
              <a:t>-відвідування потенційного отримувача за місцем його проживання\перебування;</a:t>
            </a:r>
          </a:p>
          <a:p>
            <a:r>
              <a:rPr lang="uk-UA" smtClean="0"/>
              <a:t>-інформування потенційного отримувача про причини відвідування, його права, батьківські обов</a:t>
            </a:r>
            <a:r>
              <a:rPr lang="en-US" smtClean="0"/>
              <a:t>’</a:t>
            </a:r>
            <a:r>
              <a:rPr lang="uk-UA" smtClean="0"/>
              <a:t>язки, можливості та умови надання допомоги та підтримки, мотивація його до взаємодії, подолання спротиву;</a:t>
            </a:r>
          </a:p>
          <a:p>
            <a:r>
              <a:rPr lang="uk-UA" smtClean="0"/>
              <a:t>-збір та документування фактів та інформації, уточнення та аналіз;</a:t>
            </a:r>
          </a:p>
          <a:p>
            <a:r>
              <a:rPr lang="uk-UA" smtClean="0"/>
              <a:t>-ініціювання проведення обстеження  житлово-побутових умов та оформлення відповідного акту(для оформл. Пільг, соц.виплат);</a:t>
            </a:r>
          </a:p>
          <a:p>
            <a:r>
              <a:rPr lang="uk-UA" smtClean="0"/>
              <a:t>-формування висновку за результатами початкової оцінки, пропозицій до типу випадку відповідно до його складності;</a:t>
            </a:r>
          </a:p>
          <a:p>
            <a:r>
              <a:rPr lang="uk-UA" smtClean="0"/>
              <a:t>-погодження висновків початкової оцінки з потенційним отримувачем послуг.</a:t>
            </a:r>
            <a:endParaRPr lang="ru-RU" smtClean="0"/>
          </a:p>
        </p:txBody>
      </p:sp>
      <p:sp>
        <p:nvSpPr>
          <p:cNvPr id="50179" name="Номер слайда 3"/>
          <p:cNvSpPr txBox="1">
            <a:spLocks noGrp="1"/>
          </p:cNvSpPr>
          <p:nvPr/>
        </p:nvSpPr>
        <p:spPr bwMode="auto">
          <a:xfrm>
            <a:off x="5630863" y="6465888"/>
            <a:ext cx="43068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2E02530-75E7-4BD2-95E1-B0924AD4E43E}" type="slidenum">
              <a:rPr lang="uk-UA" sz="1200"/>
              <a:pPr algn="r"/>
              <a:t>7</a:t>
            </a:fld>
            <a:endParaRPr lang="uk-UA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uk-UA" smtClean="0"/>
              <a:t>За ступенем впливу на СЖО на стан отримувача та задоволеність його потреб, відповідно до складності виявлених проблем, врізняють 4 типи випадку.</a:t>
            </a:r>
          </a:p>
          <a:p>
            <a:r>
              <a:rPr lang="uk-UA" smtClean="0"/>
              <a:t>	Тип випадку визначається за результатами аналізу інформації, зібраної під час початкової ОП і зазначається у розділі 5.</a:t>
            </a:r>
          </a:p>
          <a:p>
            <a:r>
              <a:rPr lang="uk-UA" smtClean="0"/>
              <a:t>	Критеріями визначення випадку є:</a:t>
            </a:r>
          </a:p>
          <a:p>
            <a:r>
              <a:rPr lang="uk-UA" smtClean="0"/>
              <a:t>-характер впливу СЖО на стан та потреби дитини;</a:t>
            </a:r>
          </a:p>
          <a:p>
            <a:r>
              <a:rPr lang="uk-UA" smtClean="0"/>
              <a:t>=стан батьків, осіб, що їх замінюють та їх потенціал щодо задоволення потреб;</a:t>
            </a:r>
          </a:p>
          <a:p>
            <a:r>
              <a:rPr lang="uk-UA" smtClean="0"/>
              <a:t>-вплив факторів сім</a:t>
            </a:r>
            <a:r>
              <a:rPr lang="en-US" smtClean="0"/>
              <a:t>’</a:t>
            </a:r>
            <a:r>
              <a:rPr lang="uk-UA" smtClean="0"/>
              <a:t>ї та середовища на задоволення потреб дитини;</a:t>
            </a:r>
          </a:p>
          <a:p>
            <a:r>
              <a:rPr lang="uk-UA" smtClean="0"/>
              <a:t>-тривалість існування проблеми;</a:t>
            </a:r>
          </a:p>
          <a:p>
            <a:r>
              <a:rPr lang="uk-UA" smtClean="0"/>
              <a:t>-усвідомлення отримувачем проблем та готовність до співпраці.</a:t>
            </a:r>
          </a:p>
          <a:p>
            <a:endParaRPr lang="uk-UA" smtClean="0"/>
          </a:p>
          <a:p>
            <a:r>
              <a:rPr lang="uk-UA" smtClean="0"/>
              <a:t>	В залежності від типу випадку та виявлених проблем приймається рішення про надання послуг, призначається відповідної кваліфікації спеціаліст; при потребі формується Мдкоманда іт.д.</a:t>
            </a:r>
            <a:endParaRPr lang="ru-RU" smtClean="0"/>
          </a:p>
        </p:txBody>
      </p:sp>
      <p:sp>
        <p:nvSpPr>
          <p:cNvPr id="54275" name="Номер слайда 3"/>
          <p:cNvSpPr txBox="1">
            <a:spLocks noGrp="1"/>
          </p:cNvSpPr>
          <p:nvPr/>
        </p:nvSpPr>
        <p:spPr bwMode="auto">
          <a:xfrm>
            <a:off x="5630863" y="6465888"/>
            <a:ext cx="43068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3E00BB6-7FC7-49EF-8CE3-F5EEE86369DC}" type="slidenum">
              <a:rPr lang="uk-UA" sz="1200"/>
              <a:pPr algn="r"/>
              <a:t>10</a:t>
            </a:fld>
            <a:endParaRPr lang="uk-UA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uk-UA" smtClean="0"/>
              <a:t>---</a:t>
            </a:r>
          </a:p>
          <a:p>
            <a:r>
              <a:rPr lang="uk-UA" smtClean="0"/>
              <a:t>---</a:t>
            </a:r>
            <a:endParaRPr lang="ru-RU" smtClean="0"/>
          </a:p>
        </p:txBody>
      </p:sp>
      <p:sp>
        <p:nvSpPr>
          <p:cNvPr id="56323" name="Номер слайда 3"/>
          <p:cNvSpPr txBox="1">
            <a:spLocks noGrp="1"/>
          </p:cNvSpPr>
          <p:nvPr/>
        </p:nvSpPr>
        <p:spPr bwMode="auto">
          <a:xfrm>
            <a:off x="5630863" y="6465888"/>
            <a:ext cx="43068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AA3B47E-657D-456C-B9B8-731E7B7CF1E1}" type="slidenum">
              <a:rPr lang="uk-UA" sz="1200"/>
              <a:pPr algn="r"/>
              <a:t>11</a:t>
            </a:fld>
            <a:endParaRPr lang="uk-UA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8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pic>
        <p:nvPicPr>
          <p:cNvPr id="10" name="Picture 19" descr="logo_p4e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5445125"/>
            <a:ext cx="305911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mom_boy_happy.JPG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lum bright="55000" contrast="8000"/>
          </a:blip>
          <a:stretch>
            <a:fillRect/>
          </a:stretch>
        </p:blipFill>
        <p:spPr>
          <a:xfrm>
            <a:off x="0" y="2780928"/>
            <a:ext cx="5652120" cy="3861048"/>
          </a:xfrm>
          <a:prstGeom prst="rect">
            <a:avLst/>
          </a:prstGeom>
        </p:spPr>
      </p:pic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788024" y="2780928"/>
            <a:ext cx="3894584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59632" y="1052736"/>
            <a:ext cx="7416824" cy="1143000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uk-UA" dirty="0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851D3-F667-45C5-9C07-324D643E6C10}" type="datetimeFigureOut">
              <a:rPr lang="uk-UA"/>
              <a:pPr>
                <a:defRPr/>
              </a:pPr>
              <a:t>15.12.2015</a:t>
            </a:fld>
            <a:endParaRPr lang="uk-UA"/>
          </a:p>
        </p:txBody>
      </p:sp>
      <p:sp>
        <p:nvSpPr>
          <p:cNvPr id="13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4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5AA5D-458E-40A0-922C-8B8AC72292C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3"/>
            <a:ext cx="2057400" cy="4242790"/>
          </a:xfrm>
        </p:spPr>
        <p:txBody>
          <a:bodyPr vert="eaVert"/>
          <a:lstStyle>
            <a:lvl1pPr>
              <a:defRPr sz="35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3"/>
            <a:ext cx="6019800" cy="4242790"/>
          </a:xfrm>
        </p:spPr>
        <p:txBody>
          <a:bodyPr vert="eaVert"/>
          <a:lstStyle>
            <a:lvl1pPr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66A1E-05DF-48FC-B936-2C121F94913A}" type="datetimeFigureOut">
              <a:rPr lang="uk-UA"/>
              <a:pPr>
                <a:defRPr/>
              </a:pPr>
              <a:t>15.12.2015</a:t>
            </a:fld>
            <a:endParaRPr lang="uk-UA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3C57F-A175-4EF1-B977-912BCFC7012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r">
              <a:defRPr sz="35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uk-UA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60DF9-E306-4FB4-A9D8-7591F7037184}" type="datetimeFigureOut">
              <a:rPr lang="uk-UA"/>
              <a:pPr>
                <a:defRPr/>
              </a:pPr>
              <a:t>15.12.2015</a:t>
            </a:fld>
            <a:endParaRPr lang="uk-UA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99B61-A438-431D-9102-0C2D4B8F1FA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313" y="704850"/>
            <a:ext cx="6059487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7313" y="1935163"/>
            <a:ext cx="6059487" cy="343852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B188E-B1B9-487F-8351-17D6AE91B85F}" type="datetimeFigureOut">
              <a:rPr lang="uk-UA"/>
              <a:pPr>
                <a:defRPr/>
              </a:pPr>
              <a:t>15.12.2015</a:t>
            </a:fld>
            <a:endParaRPr lang="uk-UA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1EB1D-03A4-42AE-B68B-6D8C3D55FE8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313" y="704850"/>
            <a:ext cx="6059487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2627313" y="1935163"/>
            <a:ext cx="6059487" cy="34385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B3569-8A88-448F-A123-1C3C17D27212}" type="datetimeFigureOut">
              <a:rPr lang="uk-UA"/>
              <a:pPr>
                <a:defRPr/>
              </a:pPr>
              <a:t>15.12.2015</a:t>
            </a:fld>
            <a:endParaRPr lang="uk-UA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3C87B-3391-4315-9C25-A3175248EFB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49F71-39CF-41CB-855E-85FCF2D4364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740BE-B0AD-40DA-93BD-3EFAD8BB739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2764C-E88C-433A-95DE-D7419B4A02B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27313" y="1935163"/>
            <a:ext cx="2952750" cy="3438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32463" y="1935163"/>
            <a:ext cx="2954337" cy="3438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BC17B-0902-4B39-989D-0B07B7EF4E9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131C3-7024-4FBF-96CF-8CA38BF27D8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70370-0CB1-48B3-8594-C95224F8A21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8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pic>
        <p:nvPicPr>
          <p:cNvPr id="10" name="Picture 19" descr="logo_p4e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5445125"/>
            <a:ext cx="305911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1935480"/>
            <a:ext cx="5987008" cy="3437736"/>
          </a:xfrm>
        </p:spPr>
        <p:txBody>
          <a:bodyPr bIns="1224000"/>
          <a:lstStyle>
            <a:lvl1pPr>
              <a:defRPr sz="2000"/>
            </a:lvl1pPr>
            <a:lvl2pPr>
              <a:buFont typeface="Wingdings" pitchFamily="2" charset="2"/>
              <a:buChar char="§"/>
              <a:defRPr sz="2000"/>
            </a:lvl2pPr>
            <a:lvl3pPr>
              <a:buFont typeface="Wingdings" pitchFamily="2" charset="2"/>
              <a:buChar char="§"/>
              <a:defRPr sz="1800"/>
            </a:lvl3pPr>
            <a:lvl4pPr>
              <a:buFont typeface="Wingdings" pitchFamily="2" charset="2"/>
              <a:buChar char="§"/>
              <a:defRPr sz="1600"/>
            </a:lvl4pPr>
            <a:lvl5pPr>
              <a:buFont typeface="Wingdings" pitchFamily="2" charset="2"/>
              <a:buChar char="§"/>
              <a:defRPr sz="1600">
                <a:latin typeface="Candar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331640" y="704088"/>
            <a:ext cx="7355160" cy="1143000"/>
          </a:xfrm>
        </p:spPr>
        <p:txBody>
          <a:bodyPr lIns="2592000" rIns="108000">
            <a:normAutofit/>
          </a:bodyPr>
          <a:lstStyle>
            <a:lvl1pPr>
              <a:defRPr sz="35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uk-UA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934495E1-4646-47AC-808E-A7541628FC78}" type="datetimeFigureOut">
              <a:rPr lang="uk-UA"/>
              <a:pPr>
                <a:defRPr/>
              </a:pPr>
              <a:t>15.12.2015</a:t>
            </a:fld>
            <a:endParaRPr lang="uk-U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1260F-D147-4FBC-9AA7-FEA06B22874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66F13-178C-4FDC-B0EC-FC4A83EDD55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04073-4D13-401F-BDCB-2A09A13D19F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189D8-1238-4FF8-8915-AE278A314F0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1F355-F8B3-4D1F-B60B-06399A435BA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72325" y="704850"/>
            <a:ext cx="1514475" cy="4668838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27313" y="704850"/>
            <a:ext cx="4392612" cy="4668838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A5C92-19BE-468B-BDF2-EFDDDB240E5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 algn="r">
              <a:defRPr sz="3500" b="1">
                <a:solidFill>
                  <a:srgbClr val="00999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4"/>
            <a:ext cx="4038600" cy="4461243"/>
          </a:xfrm>
        </p:spPr>
        <p:txBody>
          <a:bodyPr/>
          <a:lstStyle>
            <a:lvl1pPr>
              <a:defRPr sz="2000"/>
            </a:lvl1pPr>
            <a:lvl2pPr>
              <a:buFont typeface="Wingdings" pitchFamily="2" charset="2"/>
              <a:buChar char="§"/>
              <a:defRPr sz="2400"/>
            </a:lvl2pPr>
            <a:lvl3pPr>
              <a:buFont typeface="Wingdings" pitchFamily="2" charset="2"/>
              <a:buChar char="§"/>
              <a:defRPr sz="2000"/>
            </a:lvl3pPr>
            <a:lvl4pPr>
              <a:buFont typeface="Wingdings" pitchFamily="2" charset="2"/>
              <a:buChar char="§"/>
              <a:defRPr sz="1800"/>
            </a:lvl4pPr>
            <a:lvl5pPr>
              <a:buFont typeface="Wingdings" pitchFamily="2" charset="2"/>
              <a:buChar char="§"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3165099"/>
          </a:xfrm>
        </p:spPr>
        <p:txBody>
          <a:bodyPr/>
          <a:lstStyle>
            <a:lvl1pPr>
              <a:defRPr sz="2000"/>
            </a:lvl1pPr>
            <a:lvl2pPr>
              <a:buFont typeface="Wingdings" pitchFamily="2" charset="2"/>
              <a:buChar char="§"/>
              <a:defRPr sz="2400"/>
            </a:lvl2pPr>
            <a:lvl3pPr>
              <a:buFont typeface="Wingdings" pitchFamily="2" charset="2"/>
              <a:buChar char="§"/>
              <a:defRPr sz="2000"/>
            </a:lvl3pPr>
            <a:lvl4pPr>
              <a:buFont typeface="Wingdings" pitchFamily="2" charset="2"/>
              <a:buChar char="§"/>
              <a:defRPr sz="1800"/>
            </a:lvl4pPr>
            <a:lvl5pPr>
              <a:buFont typeface="Wingdings" pitchFamily="2" charset="2"/>
              <a:buChar char="§"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2F073-29C8-4A9F-8C96-B194EA8630AF}" type="datetimeFigureOut">
              <a:rPr lang="uk-UA"/>
              <a:pPr>
                <a:defRPr/>
              </a:pPr>
              <a:t>15.12.2015</a:t>
            </a:fld>
            <a:endParaRPr lang="uk-UA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D444A-72B0-4A14-8B92-2936FA9C1EF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35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1800" b="0" cap="none" baseline="0">
                <a:solidFill>
                  <a:srgbClr val="002060"/>
                </a:solidFill>
                <a:effectLst/>
                <a:latin typeface="Candara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>
            <a:normAutofit/>
          </a:bodyPr>
          <a:lstStyle>
            <a:lvl1pPr marL="0" indent="0">
              <a:buNone/>
              <a:defRPr sz="1800" b="0" cap="none" baseline="0">
                <a:solidFill>
                  <a:srgbClr val="002060"/>
                </a:solidFill>
                <a:effectLst/>
                <a:latin typeface="Candara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000"/>
            </a:lvl1pPr>
            <a:lvl2pPr>
              <a:buFont typeface="Wingdings" pitchFamily="2" charset="2"/>
              <a:buChar char="§"/>
              <a:defRPr sz="2000"/>
            </a:lvl2pPr>
            <a:lvl3pPr>
              <a:buFont typeface="Wingdings" pitchFamily="2" charset="2"/>
              <a:buChar char="§"/>
              <a:defRPr sz="1800"/>
            </a:lvl3pPr>
            <a:lvl4pPr>
              <a:buFont typeface="Wingdings" pitchFamily="2" charset="2"/>
              <a:buChar char="§"/>
              <a:defRPr sz="1600"/>
            </a:lvl4pPr>
            <a:lvl5pPr>
              <a:buFont typeface="Wingdings" pitchFamily="2" charset="2"/>
              <a:buChar char="§"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buFont typeface="Wingdings" pitchFamily="2" charset="2"/>
              <a:buChar char="§"/>
              <a:defRPr/>
            </a:lvl6pPr>
            <a:lvl7pPr>
              <a:buFont typeface="Wingdings" pitchFamily="2" charset="2"/>
              <a:buChar char="§"/>
              <a:defRPr/>
            </a:lvl7pPr>
            <a:lvl8pPr>
              <a:buFont typeface="Wingdings" pitchFamily="2" charset="2"/>
              <a:buChar char="§"/>
              <a:defRPr/>
            </a:lvl8pPr>
            <a:lvl9pPr>
              <a:buFont typeface="Wingdings" pitchFamily="2" charset="2"/>
              <a:buChar char="§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1A45E-71B0-4DD0-B6E7-A440319A10BE}" type="datetimeFigureOut">
              <a:rPr lang="uk-UA"/>
              <a:pPr>
                <a:defRPr/>
              </a:pPr>
              <a:t>15.12.2015</a:t>
            </a:fld>
            <a:endParaRPr lang="uk-UA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6D44A-D462-435E-ABF9-1071AEA32A7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3500" b="1">
                <a:ln>
                  <a:noFill/>
                </a:ln>
                <a:solidFill>
                  <a:schemeClr val="accent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BF7BC-F8A9-46EC-A8F8-0C6DADAEE4AE}" type="datetimeFigureOut">
              <a:rPr lang="uk-UA"/>
              <a:pPr>
                <a:defRPr/>
              </a:pPr>
              <a:t>15.12.2015</a:t>
            </a:fld>
            <a:endParaRPr lang="uk-UA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C95A9-8796-4D86-AF7C-49D4CD47C29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7D7DC-649C-476C-8098-AFF357C01922}" type="datetimeFigureOut">
              <a:rPr lang="uk-UA"/>
              <a:pPr>
                <a:defRPr/>
              </a:pPr>
              <a:t>15.12.2015</a:t>
            </a:fld>
            <a:endParaRPr lang="uk-UA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3A131-A33B-419F-88F7-D8799A11E87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1">
                <a:ln>
                  <a:noFill/>
                </a:ln>
                <a:solidFill>
                  <a:schemeClr val="accent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3696816"/>
          </a:xfrm>
        </p:spPr>
        <p:txBody>
          <a:bodyPr tIns="0"/>
          <a:lstStyle>
            <a:lvl1pPr>
              <a:defRPr sz="2800"/>
            </a:lvl1pPr>
            <a:lvl2pPr>
              <a:buFont typeface="Wingdings" pitchFamily="2" charset="2"/>
              <a:buChar char="§"/>
              <a:defRPr sz="2600"/>
            </a:lvl2pPr>
            <a:lvl3pPr>
              <a:buFont typeface="Wingdings" pitchFamily="2" charset="2"/>
              <a:buChar char="§"/>
              <a:defRPr sz="2400"/>
            </a:lvl3pPr>
            <a:lvl4pPr>
              <a:buFont typeface="Wingdings" pitchFamily="2" charset="2"/>
              <a:buChar char="§"/>
              <a:defRPr sz="2000"/>
            </a:lvl4pPr>
            <a:lvl5pPr>
              <a:buFont typeface="Wingdings" pitchFamily="2" charset="2"/>
              <a:buChar char="§"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7D247-3531-4416-9A81-16A9AAD69570}" type="datetimeFigureOut">
              <a:rPr lang="uk-UA"/>
              <a:pPr>
                <a:defRPr/>
              </a:pPr>
              <a:t>15.12.2015</a:t>
            </a:fld>
            <a:endParaRPr lang="uk-UA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A6D05-E9DB-4765-B5A5-6CC91000F42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8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pic>
        <p:nvPicPr>
          <p:cNvPr id="10" name="Picture 19" descr="logo_p4e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5445125"/>
            <a:ext cx="305911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ED825-6450-4CF8-A760-2D28279A84EB}" type="datetimeFigureOut">
              <a:rPr lang="uk-UA"/>
              <a:pPr>
                <a:defRPr/>
              </a:pPr>
              <a:t>15.12.2015</a:t>
            </a:fld>
            <a:endParaRPr lang="uk-UA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4E9E9-748A-4D5E-B7D8-9BC2B0AD6CC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  <p:bldP spid="3" grpId="0" build="p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931224" cy="1143000"/>
          </a:xfrm>
        </p:spPr>
        <p:txBody>
          <a:bodyPr>
            <a:normAutofit/>
          </a:bodyPr>
          <a:lstStyle>
            <a:lvl1pPr algn="r">
              <a:defRPr sz="35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35480"/>
            <a:ext cx="7931224" cy="34377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C7B3D-1979-4412-A982-D57DDA2D60F6}" type="datetimeFigureOut">
              <a:rPr lang="uk-UA"/>
              <a:pPr>
                <a:defRPr/>
              </a:pPr>
              <a:t>15.12.2015</a:t>
            </a:fld>
            <a:endParaRPr lang="uk-UA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81507-0E2C-4876-A8D8-E6D6C6182D5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2627313" y="704850"/>
            <a:ext cx="60594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2627313" y="1935163"/>
            <a:ext cx="6059487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B5E69A-A60C-47F5-ADDD-9321BD1ABAE7}" type="datetimeFigureOut">
              <a:rPr lang="uk-UA"/>
              <a:pPr>
                <a:defRPr/>
              </a:pPr>
              <a:t>15.12.2015</a:t>
            </a:fld>
            <a:endParaRPr lang="uk-U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A02985-9747-4161-B29E-C8D14128CC5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pic>
        <p:nvPicPr>
          <p:cNvPr id="1034" name="Picture 19" descr="logo_p4ec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724525" y="5445125"/>
            <a:ext cx="305911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70" r:id="rId8"/>
    <p:sldLayoutId id="2147483752" r:id="rId9"/>
    <p:sldLayoutId id="2147483753" r:id="rId10"/>
    <p:sldLayoutId id="2147483754" r:id="rId11"/>
    <p:sldLayoutId id="2147483755" r:id="rId12"/>
    <p:sldLayoutId id="2147483756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35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Cambria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Cambria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Cambria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Cambria" pitchFamily="18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Cambria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Cambria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Cambria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09999"/>
        </a:buClr>
        <a:buSzPct val="9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09999"/>
        </a:buClr>
        <a:buSzPct val="6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7272"/>
        </a:buClr>
        <a:buSzPct val="6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16388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7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pic>
        <p:nvPicPr>
          <p:cNvPr id="16389" name="Picture 19" descr="logo_p4ec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24525" y="5445125"/>
            <a:ext cx="305911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itle Placeholder 8"/>
          <p:cNvSpPr>
            <a:spLocks noGrp="1"/>
          </p:cNvSpPr>
          <p:nvPr>
            <p:ph type="title"/>
          </p:nvPr>
        </p:nvSpPr>
        <p:spPr bwMode="auto">
          <a:xfrm>
            <a:off x="2627313" y="704850"/>
            <a:ext cx="60594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6487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2627313" y="1935163"/>
            <a:ext cx="6059487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21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23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695D91-346B-4A7A-AB07-C1089073A48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7" grpId="0" build="p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648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648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648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648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648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Cambria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Cambria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Cambria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Cambria" pitchFamily="18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Cambria" pitchFamily="18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Cambria" pitchFamily="18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Cambria" pitchFamily="18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09999"/>
        </a:buClr>
        <a:buSzPct val="9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09999"/>
        </a:buClr>
        <a:buSzPct val="6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7272"/>
        </a:buClr>
        <a:buSzPct val="6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07272"/>
        </a:buClr>
        <a:buSzPct val="6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07272"/>
        </a:buClr>
        <a:buSzPct val="6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07272"/>
        </a:buClr>
        <a:buSzPct val="6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07272"/>
        </a:buClr>
        <a:buSzPct val="6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23850" y="3213100"/>
            <a:ext cx="8316913" cy="3644900"/>
          </a:xfrm>
        </p:spPr>
        <p:txBody>
          <a:bodyPr/>
          <a:lstStyle/>
          <a:p>
            <a:pPr algn="ctr">
              <a:lnSpc>
                <a:spcPct val="110000"/>
              </a:lnSpc>
            </a:pP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ru-RU" sz="2400" smtClean="0"/>
              <a:t>«ТЕХНОЛОГІЇ ВЕДЕННЯ ВИПАДКУ Й ОЦІНКИ ПОТРЕБ ДИТИНИ ТА ЇЇ СІМ’Ї ЯК МЕХАНІЗМ СОЦІАЛЬНО-ПЕДАГОГІЧНОГО ВТРУЧАННЯ В НАЙКРАЩИХ ІНТЕРЕСАХ ДИТИНИ»</a:t>
            </a:r>
            <a:br>
              <a:rPr lang="ru-RU" sz="2400" smtClean="0"/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/>
            </a:r>
            <a:br>
              <a:rPr lang="uk-UA" sz="24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r>
              <a:rPr lang="en-US" sz="24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en-US" sz="24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en-US" sz="24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en-US" sz="24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uk-UA" sz="240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                                                    </a:t>
            </a:r>
            <a:endParaRPr lang="ru-RU" sz="2400" smtClean="0">
              <a:solidFill>
                <a:srgbClr val="008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71550" y="274638"/>
            <a:ext cx="7056438" cy="1143000"/>
          </a:xfrm>
        </p:spPr>
        <p:txBody>
          <a:bodyPr/>
          <a:lstStyle/>
          <a:p>
            <a:pPr algn="ctr"/>
            <a:r>
              <a:rPr lang="uk-UA" smtClean="0"/>
              <a:t>Типи випадків відповідно до складності випадку</a:t>
            </a:r>
            <a:endParaRPr lang="ru-RU" smtClean="0"/>
          </a:p>
        </p:txBody>
      </p:sp>
      <p:sp>
        <p:nvSpPr>
          <p:cNvPr id="83970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827088" y="1341438"/>
            <a:ext cx="7561262" cy="489585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uk-UA" sz="2200" b="1" smtClean="0">
                <a:solidFill>
                  <a:srgbClr val="000099"/>
                </a:solidFill>
              </a:rPr>
              <a:t>Простий випадок </a:t>
            </a:r>
          </a:p>
          <a:p>
            <a:pPr>
              <a:buFont typeface="Wingdings" pitchFamily="2" charset="2"/>
              <a:buChar char="ü"/>
            </a:pPr>
            <a:r>
              <a:rPr lang="uk-UA" sz="2200" b="1" smtClean="0">
                <a:solidFill>
                  <a:srgbClr val="000099"/>
                </a:solidFill>
              </a:rPr>
              <a:t>Випадок середньої складності </a:t>
            </a:r>
          </a:p>
          <a:p>
            <a:pPr>
              <a:buFont typeface="Wingdings" pitchFamily="2" charset="2"/>
              <a:buChar char="ü"/>
            </a:pPr>
            <a:r>
              <a:rPr lang="uk-UA" sz="2200" b="1" smtClean="0">
                <a:solidFill>
                  <a:srgbClr val="000099"/>
                </a:solidFill>
              </a:rPr>
              <a:t>Складний випадок </a:t>
            </a:r>
          </a:p>
          <a:p>
            <a:pPr>
              <a:buFont typeface="Wingdings" pitchFamily="2" charset="2"/>
              <a:buChar char="ü"/>
            </a:pPr>
            <a:r>
              <a:rPr lang="uk-UA" sz="2200" b="1" smtClean="0">
                <a:solidFill>
                  <a:srgbClr val="000099"/>
                </a:solidFill>
              </a:rPr>
              <a:t>Екстрений випадок </a:t>
            </a:r>
          </a:p>
          <a:p>
            <a:pPr>
              <a:buFont typeface="Wingdings" pitchFamily="2" charset="2"/>
              <a:buNone/>
            </a:pPr>
            <a:r>
              <a:rPr lang="uk-UA" sz="2200" b="1" smtClean="0"/>
              <a:t>Критеріями визначення випадку є:</a:t>
            </a:r>
          </a:p>
          <a:p>
            <a:pPr algn="just">
              <a:buFontTx/>
              <a:buChar char="-"/>
            </a:pPr>
            <a:r>
              <a:rPr lang="uk-UA" sz="2200" b="1" smtClean="0">
                <a:solidFill>
                  <a:srgbClr val="000099"/>
                </a:solidFill>
              </a:rPr>
              <a:t>характер впливу СЖО на стан та потреби дитини;</a:t>
            </a:r>
          </a:p>
          <a:p>
            <a:pPr algn="just">
              <a:buFontTx/>
              <a:buChar char="-"/>
            </a:pPr>
            <a:r>
              <a:rPr lang="uk-UA" sz="2200" b="1" smtClean="0">
                <a:solidFill>
                  <a:srgbClr val="000099"/>
                </a:solidFill>
              </a:rPr>
              <a:t>стан батьків\опікунів та їх потенціал щодо задоволення потреб;</a:t>
            </a:r>
          </a:p>
          <a:p>
            <a:pPr algn="just">
              <a:buFontTx/>
              <a:buChar char="-"/>
            </a:pPr>
            <a:r>
              <a:rPr lang="uk-UA" sz="2200" b="1" smtClean="0">
                <a:solidFill>
                  <a:srgbClr val="000099"/>
                </a:solidFill>
              </a:rPr>
              <a:t>тривалість існування проблеми;</a:t>
            </a:r>
          </a:p>
          <a:p>
            <a:pPr algn="just">
              <a:buFontTx/>
              <a:buChar char="-"/>
            </a:pPr>
            <a:r>
              <a:rPr lang="uk-UA" sz="2200" b="1" smtClean="0">
                <a:solidFill>
                  <a:srgbClr val="000099"/>
                </a:solidFill>
              </a:rPr>
              <a:t>вплив факторів сім</a:t>
            </a:r>
            <a:r>
              <a:rPr lang="en-US" sz="2200" b="1" smtClean="0">
                <a:solidFill>
                  <a:srgbClr val="000099"/>
                </a:solidFill>
              </a:rPr>
              <a:t>’</a:t>
            </a:r>
            <a:r>
              <a:rPr lang="uk-UA" sz="2200" b="1" smtClean="0">
                <a:solidFill>
                  <a:srgbClr val="000099"/>
                </a:solidFill>
              </a:rPr>
              <a:t>ї та середовища на задоволення потреб;</a:t>
            </a:r>
          </a:p>
          <a:p>
            <a:pPr algn="just">
              <a:buFontTx/>
              <a:buChar char="-"/>
            </a:pPr>
            <a:r>
              <a:rPr lang="uk-UA" sz="2200" b="1" smtClean="0">
                <a:solidFill>
                  <a:srgbClr val="000099"/>
                </a:solidFill>
              </a:rPr>
              <a:t>усвідомлення отримувачем проблем та готовніст</a:t>
            </a:r>
            <a:r>
              <a:rPr lang="uk-UA" sz="2200" smtClean="0"/>
              <a:t>ь </a:t>
            </a:r>
            <a:r>
              <a:rPr lang="uk-UA" sz="2200" b="1" smtClean="0">
                <a:solidFill>
                  <a:srgbClr val="000099"/>
                </a:solidFill>
              </a:rPr>
              <a:t>до співпраці</a:t>
            </a:r>
            <a:endParaRPr lang="ru-RU" sz="2200" b="1" smtClean="0">
              <a:solidFill>
                <a:srgbClr val="000099"/>
              </a:solidFill>
            </a:endParaRPr>
          </a:p>
          <a:p>
            <a:endParaRPr lang="ru-RU" sz="1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42875" y="214313"/>
          <a:ext cx="8786813" cy="6615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375"/>
                <a:gridCol w="1757375"/>
                <a:gridCol w="1757375"/>
                <a:gridCol w="1757375"/>
                <a:gridCol w="1757375"/>
              </a:tblGrid>
              <a:tr h="222253">
                <a:tc rowSpan="2">
                  <a:txBody>
                    <a:bodyPr/>
                    <a:lstStyle/>
                    <a:p>
                      <a:pPr algn="ctr"/>
                      <a:r>
                        <a:rPr kumimoji="0" lang="uk-UA" sz="9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Критерії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0" lang="uk-UA" sz="14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Ознаки впливу складних життєвих обставин на  дитину/особу/сім’ю</a:t>
                      </a:r>
                      <a:endParaRPr lang="uk-UA" sz="14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  <a:tr h="355605">
                <a:tc v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Перша група ознак</a:t>
                      </a:r>
                      <a:endParaRPr kumimoji="0" lang="uk-UA" sz="9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Друга група ознак</a:t>
                      </a:r>
                      <a:endParaRPr kumimoji="0" lang="uk-UA" sz="9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Третя група ознак</a:t>
                      </a:r>
                      <a:endParaRPr kumimoji="0" lang="uk-UA" sz="9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Четверта група ознак</a:t>
                      </a:r>
                      <a:endParaRPr kumimoji="0" lang="uk-UA" sz="9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022364">
                <a:tc>
                  <a:txBody>
                    <a:bodyPr/>
                    <a:lstStyle/>
                    <a:p>
                      <a:r>
                        <a:rPr kumimoji="0" lang="uk-UA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Характер впливу СЖО на стан особи та  задоволеність її потреб </a:t>
                      </a:r>
                      <a:endParaRPr lang="uk-UA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Наявні проблеми та обставини певною мірою порушують нормальну життєдіяльність дитини</a:t>
                      </a: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/особи,.</a:t>
                      </a:r>
                      <a:endParaRPr lang="uk-U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СЖО негативно впливають  на стан дитини. Потреби дитини</a:t>
                      </a: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uk-UA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особи задовольняються частково</a:t>
                      </a:r>
                      <a:r>
                        <a:rPr kumimoji="0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uk-U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uk-UA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СЖО негативно впливають на стан дитини</a:t>
                      </a: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uk-UA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особи. Потреби дитини</a:t>
                      </a: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uk-UA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особи переважно не задовольняються. </a:t>
                      </a:r>
                      <a:endParaRPr lang="uk-U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СЖО, події загрожують життю та здоров</a:t>
                      </a: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’</a:t>
                      </a:r>
                      <a:r>
                        <a:rPr kumimoji="0" lang="ru-RU" sz="9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ю</a:t>
                      </a: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особи/</a:t>
                      </a:r>
                      <a:r>
                        <a:rPr kumimoji="0" lang="uk-UA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дитини,   у разі відсутності екстреного втручання </a:t>
                      </a:r>
                      <a:r>
                        <a:rPr kumimoji="0" lang="uk-UA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матимуть суттєві негативні наслідки д</a:t>
                      </a: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ля  особи/</a:t>
                      </a:r>
                      <a:r>
                        <a:rPr kumimoji="0" lang="uk-UA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дитини</a:t>
                      </a: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uk-UA" sz="900" dirty="0"/>
                    </a:p>
                  </a:txBody>
                  <a:tcPr/>
                </a:tc>
              </a:tr>
              <a:tr h="10237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Стан  батьків, осіб, що їх замінюють та їхній потенціал, щодо задоволення потреб дитини.</a:t>
                      </a:r>
                    </a:p>
                    <a:p>
                      <a:endParaRPr lang="uk-U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Стан  батьків не перешкоджає задоволенню потреб дитини, їхній батьківський потенціал належний.</a:t>
                      </a:r>
                    </a:p>
                    <a:p>
                      <a:endParaRPr lang="uk-U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Стан  батьків  частково  перешкоджає задоволенню потреб дитини, їхній батьківський потенціал  недостатній.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Стан  батьків  перешкоджає задоволенню потреб дитини; батьківський потенціал дуже слабкий.</a:t>
                      </a:r>
                    </a:p>
                    <a:p>
                      <a:endParaRPr lang="uk-UA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Батьківський потенціал відсутній у обох батьків. Батьки ведуть аморальний спосіб життя.</a:t>
                      </a:r>
                    </a:p>
                  </a:txBody>
                  <a:tcPr/>
                </a:tc>
              </a:tr>
              <a:tr h="1155716">
                <a:tc>
                  <a:txBody>
                    <a:bodyPr/>
                    <a:lstStyle/>
                    <a:p>
                      <a:r>
                        <a:rPr kumimoji="0" lang="uk-UA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Вплив факторів сім</a:t>
                      </a:r>
                      <a:r>
                        <a:rPr kumimoji="0"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’</a:t>
                      </a:r>
                      <a:r>
                        <a:rPr kumimoji="0" lang="uk-UA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ї та середовища на задоволення потреб дитини</a:t>
                      </a:r>
                      <a:r>
                        <a:rPr kumimoji="0"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kumimoji="0" lang="uk-UA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особи</a:t>
                      </a:r>
                      <a:endParaRPr lang="uk-UA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Фактори сім’ї сприяють вирішенню проблеми, родина готова підтримати дитину/особу.</a:t>
                      </a:r>
                    </a:p>
                    <a:p>
                      <a:r>
                        <a:rPr kumimoji="0" lang="uk-UA" sz="9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 громаді наявні й доступні необхідні ресурси.</a:t>
                      </a:r>
                    </a:p>
                    <a:p>
                      <a:endParaRPr lang="uk-UA" sz="9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Фактори сім’ї та середовища частково сприяють вирішенню проблеми, до проблем дитини/особи/сім’ї родичі ставляться із застереженням.</a:t>
                      </a:r>
                    </a:p>
                    <a:p>
                      <a:r>
                        <a:rPr kumimoji="0" lang="uk-UA" sz="9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 громаді немає достатніх необхідних ресурсів.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Фактори сім’ї та середовища не сприяють вирішенню проблеми, контакти у родинні слабкі або відсутні, стосунки переважно конфліктні.</a:t>
                      </a:r>
                    </a:p>
                    <a:p>
                      <a:r>
                        <a:rPr kumimoji="0" lang="uk-UA" sz="9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 громаді відсутні або недоступні необхідні ресурси.</a:t>
                      </a:r>
                      <a:endParaRPr lang="uk-UA" sz="9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Фактори сім’ї та середовища  поглиблюють існуючі проблеми,  загрози для життя та здоров’я дитини/ особи.</a:t>
                      </a:r>
                      <a:endParaRPr lang="uk-UA" sz="900" noProof="0"/>
                    </a:p>
                  </a:txBody>
                  <a:tcPr/>
                </a:tc>
              </a:tr>
              <a:tr h="1422419">
                <a:tc>
                  <a:txBody>
                    <a:bodyPr/>
                    <a:lstStyle/>
                    <a:p>
                      <a:r>
                        <a:rPr kumimoji="0" lang="uk-UA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 Тривалість існування СЖО.</a:t>
                      </a:r>
                      <a:endParaRPr lang="uk-UA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9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СЖО виникли/ поглибилася нещодавно (протягом останніх шести місяців ).</a:t>
                      </a:r>
                    </a:p>
                    <a:p>
                      <a:endParaRPr lang="uk-UA" sz="9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СЖО тривають/ поглибилася від трьох місяців до  року. </a:t>
                      </a:r>
                      <a:endParaRPr lang="uk-UA" sz="9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СЖО носять затяжний характер та  поглиблюється (тривають більше рік чи декілька років).</a:t>
                      </a:r>
                      <a:endParaRPr lang="uk-UA" sz="9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СЖО, проблема  виникла раптово чи  раптово загострились до критичного стану. .</a:t>
                      </a:r>
                    </a:p>
                    <a:p>
                      <a:r>
                        <a:rPr kumimoji="0" lang="uk-UA" sz="9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Подія/ї, що тільки відбулися  (до однієї доби), мають негативний вплив на стан здоров’я, розвиток та загрожують життю дитини/особи.</a:t>
                      </a:r>
                      <a:endParaRPr lang="uk-UA" sz="900" noProof="0"/>
                    </a:p>
                  </a:txBody>
                  <a:tcPr/>
                </a:tc>
              </a:tr>
              <a:tr h="1227276">
                <a:tc>
                  <a:txBody>
                    <a:bodyPr/>
                    <a:lstStyle/>
                    <a:p>
                      <a:r>
                        <a:rPr kumimoji="0" lang="uk-UA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 Усвідомлення дитиною</a:t>
                      </a:r>
                      <a:r>
                        <a:rPr kumimoji="0"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uk-UA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особою</a:t>
                      </a:r>
                      <a:r>
                        <a:rPr kumimoji="0"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9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сім’єю</a:t>
                      </a:r>
                      <a:r>
                        <a:rPr kumimoji="0" lang="ru-RU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uk-UA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наявність та причини СЖО, готовність до співпраці з надавачами послуг</a:t>
                      </a:r>
                      <a:r>
                        <a:rPr kumimoji="0" lang="en-US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uk-UA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Отримувач/і усвідомлює наявність проблем, розуміє їх ризики і загрози.</a:t>
                      </a:r>
                    </a:p>
                    <a:p>
                      <a:r>
                        <a:rPr kumimoji="0" lang="uk-UA" sz="9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Отримувач/і  готовий співпрацювати у вирішенні своїх проблем з надавачами послуг.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Отримувач/і  частково усвідомлює наявність проблем.</a:t>
                      </a:r>
                    </a:p>
                    <a:p>
                      <a:r>
                        <a:rPr kumimoji="0" lang="uk-UA" sz="9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Отримувач/і пасивний, переважно займає вичікувальну позицію.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Отримувач/і та члени сім’ї, найближче оточення не усвідомлює наявність проблем.</a:t>
                      </a:r>
                    </a:p>
                    <a:p>
                      <a:r>
                        <a:rPr kumimoji="0" lang="uk-UA" sz="9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Отримувач/і та члени сім’ї, найближче оточення є пасивними.</a:t>
                      </a:r>
                      <a:endParaRPr lang="uk-UA" sz="9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900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Отримувач</a:t>
                      </a:r>
                      <a:r>
                        <a:rPr kumimoji="0" lang="uk-UA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/і та члени сім’ї не визнають існування проблеми, перекладають  відповідальність та вину на інших;.</a:t>
                      </a:r>
                      <a:endParaRPr lang="uk-UA" sz="9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214313" y="0"/>
            <a:ext cx="8229600" cy="214313"/>
          </a:xfrm>
          <a:prstGeom prst="rect">
            <a:avLst/>
          </a:prstGeom>
        </p:spPr>
        <p:txBody>
          <a:bodyPr lIns="0" rIns="0" bIns="0"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1400" b="1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Критерії для підготовки висновку за результатами оцінки потреб дитини та її сім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’</a:t>
            </a:r>
            <a:r>
              <a:rPr lang="uk-UA" sz="1400" b="1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ї</a:t>
            </a:r>
            <a:endParaRPr lang="uk-UA" sz="1400" dirty="0">
              <a:solidFill>
                <a:schemeClr val="accent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/>
          </p:cNvSpPr>
          <p:nvPr>
            <p:ph type="title"/>
          </p:nvPr>
        </p:nvSpPr>
        <p:spPr>
          <a:xfrm>
            <a:off x="250825" y="333375"/>
            <a:ext cx="8497888" cy="935038"/>
          </a:xfrm>
        </p:spPr>
        <p:txBody>
          <a:bodyPr/>
          <a:lstStyle/>
          <a:p>
            <a:pPr algn="ctr"/>
            <a:r>
              <a:rPr lang="uk-UA" smtClean="0"/>
              <a:t>Особливості роботи з внутрішньо переміщеними</a:t>
            </a:r>
            <a:endParaRPr lang="ru-RU" smtClean="0"/>
          </a:p>
        </p:txBody>
      </p:sp>
      <p:sp>
        <p:nvSpPr>
          <p:cNvPr id="57346" name="Rectangle 3"/>
          <p:cNvSpPr>
            <a:spLocks noGrp="1"/>
          </p:cNvSpPr>
          <p:nvPr>
            <p:ph type="body" idx="1"/>
          </p:nvPr>
        </p:nvSpPr>
        <p:spPr>
          <a:xfrm>
            <a:off x="539750" y="1196975"/>
            <a:ext cx="8064500" cy="4608513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b="1" smtClean="0"/>
              <a:t>Не дозволяйте собі під час виконання службових обов’язків хоч якимось чином виявляти свої політичні погляди 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ru-RU" sz="1400" b="1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b="1" smtClean="0"/>
              <a:t>Пам’ятайте, що люди опинилися в ситуації вимушеної міграції не з власної волі, а підхід «самі винні» — і негуманний, і несправедливий  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ru-RU" sz="1200" b="1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b="1" smtClean="0"/>
              <a:t>При спілкуванні будьте готові виявляти якомога більше терпіння та розуміння. Не уособлюйте всю категорію вимушених переселенців з тими особами, котрих вам довелося пізнати не з кращої сторони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Объект 1"/>
          <p:cNvSpPr>
            <a:spLocks noGrp="1"/>
          </p:cNvSpPr>
          <p:nvPr>
            <p:ph idx="1"/>
          </p:nvPr>
        </p:nvSpPr>
        <p:spPr>
          <a:xfrm>
            <a:off x="179388" y="1052513"/>
            <a:ext cx="8785225" cy="5256212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uk-UA" sz="2200" b="1" smtClean="0"/>
              <a:t>Постійно спілкуйтесь із місцевими волонтерами, котрі працюють з вимушеними переселенцями</a:t>
            </a:r>
          </a:p>
          <a:p>
            <a:pPr algn="just">
              <a:buFont typeface="Wingdings" pitchFamily="2" charset="2"/>
              <a:buChar char="ü"/>
            </a:pPr>
            <a:endParaRPr lang="uk-UA" sz="2200" b="1" smtClean="0"/>
          </a:p>
          <a:p>
            <a:pPr algn="just">
              <a:buFont typeface="Wingdings" pitchFamily="2" charset="2"/>
              <a:buChar char="ü"/>
            </a:pPr>
            <a:r>
              <a:rPr lang="uk-UA" sz="2200" b="1" smtClean="0"/>
              <a:t>Під час спілкування тримайтесь спокійно, трохи відсторонено, без запопадливості чи навіть сюсюкання, не включайтесь емоційно в проблеми, що озвучуються</a:t>
            </a:r>
            <a:endParaRPr lang="uk-UA" sz="2200" b="1" smtClean="0">
              <a:ea typeface="Calibri" pitchFamily="34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endParaRPr lang="uk-UA" sz="2200" b="1" smtClean="0">
              <a:ea typeface="Calibri" pitchFamily="34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uk-UA" sz="2200" b="1" smtClean="0"/>
              <a:t>Не дивуйтесь, якщо хтось із переселенців демонструватиме завищений рівень претензій </a:t>
            </a:r>
          </a:p>
          <a:p>
            <a:pPr algn="just">
              <a:buFont typeface="Wingdings" pitchFamily="2" charset="2"/>
              <a:buChar char="ü"/>
            </a:pPr>
            <a:endParaRPr lang="uk-UA" sz="2200" b="1" smtClean="0"/>
          </a:p>
          <a:p>
            <a:pPr algn="just">
              <a:buFont typeface="Wingdings" pitchFamily="2" charset="2"/>
              <a:buChar char="ü"/>
            </a:pPr>
            <a:r>
              <a:rPr lang="uk-UA" sz="2200" b="1" smtClean="0"/>
              <a:t>Усвідомте, що якщо ви сьогодні надасте комусь допомогу із власної кишені, то назавтра з’являться десятки таких прохачів</a:t>
            </a:r>
          </a:p>
          <a:p>
            <a:endParaRPr lang="uk-UA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836738" y="-315913"/>
            <a:ext cx="10523538" cy="1368426"/>
          </a:xfrm>
        </p:spPr>
        <p:txBody>
          <a:bodyPr/>
          <a:lstStyle/>
          <a:p>
            <a:pPr algn="ctr">
              <a:defRPr/>
            </a:pPr>
            <a:r>
              <a:rPr lang="uk-UA" kern="0" dirty="0">
                <a:solidFill>
                  <a:srgbClr val="009999"/>
                </a:solidFill>
              </a:rPr>
              <a:t>Особливості роботи з внутрішньо переміщеними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Объект 1"/>
          <p:cNvSpPr>
            <a:spLocks noGrp="1"/>
          </p:cNvSpPr>
          <p:nvPr>
            <p:ph idx="1"/>
          </p:nvPr>
        </p:nvSpPr>
        <p:spPr>
          <a:xfrm>
            <a:off x="250825" y="1196975"/>
            <a:ext cx="8569325" cy="4679950"/>
          </a:xfrm>
        </p:spPr>
        <p:txBody>
          <a:bodyPr/>
          <a:lstStyle/>
          <a:p>
            <a:pPr algn="just">
              <a:lnSpc>
                <a:spcPct val="115000"/>
              </a:lnSpc>
              <a:buFont typeface="Wingdings" pitchFamily="2" charset="2"/>
              <a:buChar char="ü"/>
            </a:pPr>
            <a:endParaRPr lang="ru-RU" sz="2200" b="1" smtClean="0">
              <a:solidFill>
                <a:srgbClr val="000099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sz="2200" b="1" smtClean="0">
                <a:ea typeface="Calibri" pitchFamily="34" charset="0"/>
                <a:cs typeface="Times New Roman" pitchFamily="18" charset="0"/>
              </a:rPr>
              <a:t>Враховуйте, що серед вимушених переселенців бувають як провокатори, так і люди істеричного складу, з ознаками психопатії. Тому ні за яких умов не йдіть з ними на відкритий конфлікт</a:t>
            </a:r>
          </a:p>
          <a:p>
            <a:pPr>
              <a:buFont typeface="Wingdings" pitchFamily="2" charset="2"/>
              <a:buChar char="ü"/>
            </a:pPr>
            <a:endParaRPr lang="uk-UA" sz="1000" b="1" smtClean="0">
              <a:ea typeface="Calibri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sz="2200" b="1" smtClean="0">
                <a:ea typeface="Calibri" pitchFamily="34" charset="0"/>
                <a:cs typeface="Times New Roman" pitchFamily="18" charset="0"/>
              </a:rPr>
              <a:t>Пам’ятайте, що найбільш помітними можуть бути люди нахабні і такі, що не гребують брехнею чи фантазуванням, щоб отримати бажане</a:t>
            </a:r>
          </a:p>
          <a:p>
            <a:pPr>
              <a:buFont typeface="Wingdings" pitchFamily="2" charset="2"/>
              <a:buChar char="ü"/>
            </a:pPr>
            <a:endParaRPr lang="uk-UA" sz="1000" b="1" smtClean="0">
              <a:ea typeface="Calibri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sz="2200" b="1" smtClean="0">
                <a:ea typeface="Calibri" pitchFamily="34" charset="0"/>
                <a:cs typeface="Times New Roman" pitchFamily="18" charset="0"/>
              </a:rPr>
              <a:t>Якщо це доречно в конкретній ситуації, нагадуйте біженцям, що благодійна допомога є тимчасовою, і їм необхідно планувати своє майбутнє — шукати роботу</a:t>
            </a:r>
            <a:endParaRPr lang="ru-RU" sz="2200" b="1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981200" y="260350"/>
            <a:ext cx="11125200" cy="1296988"/>
          </a:xfrm>
        </p:spPr>
        <p:txBody>
          <a:bodyPr/>
          <a:lstStyle/>
          <a:p>
            <a:pPr algn="ctr">
              <a:defRPr/>
            </a:pPr>
            <a:r>
              <a:rPr lang="uk-UA" kern="0" dirty="0">
                <a:solidFill>
                  <a:srgbClr val="009999"/>
                </a:solidFill>
              </a:rPr>
              <a:t>Особливості роботи з внутрішньо переміщеними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/>
          </p:cNvSpPr>
          <p:nvPr>
            <p:ph type="title"/>
          </p:nvPr>
        </p:nvSpPr>
        <p:spPr>
          <a:xfrm>
            <a:off x="323850" y="404813"/>
            <a:ext cx="8362950" cy="1079500"/>
          </a:xfrm>
        </p:spPr>
        <p:txBody>
          <a:bodyPr/>
          <a:lstStyle/>
          <a:p>
            <a:pPr algn="ctr"/>
            <a:endParaRPr lang="ru-RU" smtClean="0"/>
          </a:p>
        </p:txBody>
      </p:sp>
      <p:sp>
        <p:nvSpPr>
          <p:cNvPr id="67586" name="Rectangle 3"/>
          <p:cNvSpPr>
            <a:spLocks noGrp="1"/>
          </p:cNvSpPr>
          <p:nvPr>
            <p:ph type="body" idx="1"/>
          </p:nvPr>
        </p:nvSpPr>
        <p:spPr>
          <a:xfrm>
            <a:off x="539750" y="1935163"/>
            <a:ext cx="8147050" cy="3438525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 idx="4294967295"/>
          </p:nvPr>
        </p:nvSpPr>
        <p:spPr>
          <a:xfrm>
            <a:off x="395288" y="692150"/>
            <a:ext cx="8208962" cy="576263"/>
          </a:xfrm>
        </p:spPr>
        <p:txBody>
          <a:bodyPr/>
          <a:lstStyle/>
          <a:p>
            <a:pPr algn="ctr"/>
            <a:r>
              <a:rPr lang="uk-UA" smtClean="0">
                <a:solidFill>
                  <a:srgbClr val="007373"/>
                </a:solidFill>
                <a:latin typeface="Arial" charset="0"/>
              </a:rPr>
              <a:t>Нормативно-правове забезпечення</a:t>
            </a:r>
          </a:p>
        </p:txBody>
      </p:sp>
      <p:sp>
        <p:nvSpPr>
          <p:cNvPr id="48130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642938" y="1785938"/>
            <a:ext cx="8032750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uk-UA" sz="2800" smtClean="0">
                <a:latin typeface="Arial" charset="0"/>
              </a:rPr>
              <a:t>Наказ міністерства соціальної політики України від 09.07.2014р №450</a:t>
            </a:r>
          </a:p>
          <a:p>
            <a:pPr algn="ctr">
              <a:buFont typeface="Wingdings" pitchFamily="2" charset="2"/>
              <a:buNone/>
            </a:pPr>
            <a:endParaRPr lang="uk-UA" sz="2800" smtClean="0">
              <a:latin typeface="Arial" charset="0"/>
            </a:endParaRPr>
          </a:p>
          <a:p>
            <a:pPr algn="ctr">
              <a:buFont typeface="Wingdings" pitchFamily="2" charset="2"/>
              <a:buNone/>
            </a:pPr>
            <a:r>
              <a:rPr lang="uk-UA" sz="2800" smtClean="0">
                <a:latin typeface="Arial" charset="0"/>
              </a:rPr>
              <a:t>“Про затвердження форм обліку соціальних послуг сім'ям (особам) які перебувають у складних життєвих обставинах”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 idx="4294967295"/>
          </p:nvPr>
        </p:nvSpPr>
        <p:spPr>
          <a:xfrm>
            <a:off x="1042988" y="692150"/>
            <a:ext cx="7286625" cy="936625"/>
          </a:xfrm>
        </p:spPr>
        <p:txBody>
          <a:bodyPr/>
          <a:lstStyle/>
          <a:p>
            <a:pPr algn="ctr"/>
            <a:endParaRPr lang="ru-RU" smtClean="0">
              <a:solidFill>
                <a:srgbClr val="007373"/>
              </a:solidFill>
            </a:endParaRPr>
          </a:p>
        </p:txBody>
      </p:sp>
      <p:sp>
        <p:nvSpPr>
          <p:cNvPr id="48130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642938" y="333375"/>
            <a:ext cx="8177212" cy="60245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uk-UA" sz="2400" smtClean="0">
                <a:solidFill>
                  <a:schemeClr val="hlink"/>
                </a:solidFill>
                <a:latin typeface="Times New Roman" pitchFamily="18" charset="0"/>
              </a:rPr>
              <a:t>Оцінка потреб дитини та ведення випадку базується на</a:t>
            </a:r>
            <a:r>
              <a:rPr lang="uk-UA" sz="2400" smtClean="0">
                <a:solidFill>
                  <a:schemeClr val="hlink"/>
                </a:solidFill>
              </a:rPr>
              <a:t> :</a:t>
            </a:r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765175"/>
            <a:ext cx="82804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31913" y="720725"/>
            <a:ext cx="6659562" cy="541338"/>
          </a:xfrm>
        </p:spPr>
        <p:txBody>
          <a:bodyPr/>
          <a:lstStyle/>
          <a:p>
            <a:pPr algn="ctr"/>
            <a:r>
              <a:rPr lang="uk-UA" smtClean="0">
                <a:solidFill>
                  <a:srgbClr val="008080"/>
                </a:solidFill>
              </a:rPr>
              <a:t>Мета ведення випадку</a:t>
            </a:r>
            <a:endParaRPr lang="ru-RU" smtClean="0">
              <a:solidFill>
                <a:srgbClr val="008080"/>
              </a:solidFill>
            </a:endParaRPr>
          </a:p>
        </p:txBody>
      </p:sp>
      <p:sp>
        <p:nvSpPr>
          <p:cNvPr id="161795" name="Объект 2"/>
          <p:cNvSpPr>
            <a:spLocks noGrp="1"/>
          </p:cNvSpPr>
          <p:nvPr>
            <p:ph idx="4294967295"/>
          </p:nvPr>
        </p:nvSpPr>
        <p:spPr>
          <a:xfrm>
            <a:off x="611188" y="1484313"/>
            <a:ext cx="7777162" cy="3960812"/>
          </a:xfrm>
        </p:spPr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uk-UA" sz="2800" b="1" smtClean="0">
                <a:solidFill>
                  <a:schemeClr val="accent1"/>
                </a:solidFill>
              </a:rPr>
              <a:t>Мета ведення випадку </a:t>
            </a:r>
            <a:r>
              <a:rPr lang="uk-UA" sz="2800" smtClean="0">
                <a:solidFill>
                  <a:schemeClr val="accent1"/>
                </a:solidFill>
              </a:rPr>
              <a:t>- </a:t>
            </a:r>
            <a:r>
              <a:rPr lang="uk-UA" sz="2800" b="1" smtClean="0">
                <a:solidFill>
                  <a:srgbClr val="000099"/>
                </a:solidFill>
              </a:rPr>
              <a:t>сприяння подоланню чи мінімізації СЖО отримувача в найбільш оптимальний спосіб організації надання йому послуг шляхом: взаємодії з ним та його найближчим оточенням, залучення необхідних спеціалістів та координації  їх дій у відповідності до потреб отримувача та ресурсів громади.</a:t>
            </a:r>
            <a:endParaRPr lang="ru-RU" sz="2800" b="1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 idx="4294967295"/>
          </p:nvPr>
        </p:nvSpPr>
        <p:spPr>
          <a:xfrm>
            <a:off x="395288" y="549275"/>
            <a:ext cx="8143875" cy="1081088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uk-UA" smtClean="0">
                <a:solidFill>
                  <a:schemeClr val="tx1"/>
                </a:solidFill>
              </a:rPr>
              <a:t>Алгоритм ведення випадку </a:t>
            </a:r>
            <a:br>
              <a:rPr lang="uk-UA" smtClean="0">
                <a:solidFill>
                  <a:schemeClr val="tx1"/>
                </a:solidFill>
              </a:rPr>
            </a:br>
            <a:endParaRPr lang="uk-UA" smtClean="0">
              <a:solidFill>
                <a:schemeClr val="tx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857375" y="3857625"/>
            <a:ext cx="68580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8715375" y="3857625"/>
            <a:ext cx="214313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5060" name="AutoShape 2"/>
          <p:cNvSpPr>
            <a:spLocks noChangeArrowheads="1"/>
          </p:cNvSpPr>
          <p:nvPr/>
        </p:nvSpPr>
        <p:spPr bwMode="auto">
          <a:xfrm>
            <a:off x="285750" y="2000250"/>
            <a:ext cx="1143000" cy="7080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3500" cmpd="thickThin">
            <a:solidFill>
              <a:srgbClr val="9BBB59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sz="1200">
                <a:latin typeface="Calibri" pitchFamily="34" charset="0"/>
              </a:rPr>
              <a:t>Види та об’єм послуг </a:t>
            </a:r>
            <a:endParaRPr lang="uk-UA"/>
          </a:p>
        </p:txBody>
      </p:sp>
      <p:sp>
        <p:nvSpPr>
          <p:cNvPr id="45061" name="AutoShape 3"/>
          <p:cNvSpPr>
            <a:spLocks noChangeArrowheads="1"/>
          </p:cNvSpPr>
          <p:nvPr/>
        </p:nvSpPr>
        <p:spPr bwMode="auto">
          <a:xfrm>
            <a:off x="285750" y="4286250"/>
            <a:ext cx="1071563" cy="7143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3500" cmpd="thickThin">
            <a:solidFill>
              <a:srgbClr val="9BBB59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sz="1200">
                <a:latin typeface="Calibri" pitchFamily="34" charset="0"/>
              </a:rPr>
              <a:t>Етапи ведення випадку</a:t>
            </a:r>
            <a:endParaRPr lang="uk-UA"/>
          </a:p>
        </p:txBody>
      </p:sp>
      <p:sp>
        <p:nvSpPr>
          <p:cNvPr id="13" name="Oval 12"/>
          <p:cNvSpPr/>
          <p:nvPr/>
        </p:nvSpPr>
        <p:spPr>
          <a:xfrm>
            <a:off x="1857375" y="3714750"/>
            <a:ext cx="71438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4" name="Oval 13"/>
          <p:cNvSpPr/>
          <p:nvPr/>
        </p:nvSpPr>
        <p:spPr>
          <a:xfrm>
            <a:off x="1857375" y="3857625"/>
            <a:ext cx="71438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5" name="Oval 14"/>
          <p:cNvSpPr/>
          <p:nvPr/>
        </p:nvSpPr>
        <p:spPr>
          <a:xfrm>
            <a:off x="3929063" y="3857625"/>
            <a:ext cx="71437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6" name="Oval 15"/>
          <p:cNvSpPr/>
          <p:nvPr/>
        </p:nvSpPr>
        <p:spPr>
          <a:xfrm>
            <a:off x="2428875" y="3857625"/>
            <a:ext cx="71438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7" name="Oval 16"/>
          <p:cNvSpPr/>
          <p:nvPr/>
        </p:nvSpPr>
        <p:spPr>
          <a:xfrm>
            <a:off x="3143250" y="3714750"/>
            <a:ext cx="71438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8" name="Oval 17"/>
          <p:cNvSpPr/>
          <p:nvPr/>
        </p:nvSpPr>
        <p:spPr>
          <a:xfrm>
            <a:off x="3143250" y="3857625"/>
            <a:ext cx="71438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714480" y="2928934"/>
            <a:ext cx="454025" cy="8064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vert270"/>
          <a:lstStyle/>
          <a:p>
            <a:pPr>
              <a:spcAft>
                <a:spcPts val="1000"/>
              </a:spcAft>
              <a:defRPr/>
            </a:pPr>
            <a:r>
              <a:rPr lang="uk-UA" sz="800" b="1" dirty="0">
                <a:latin typeface="Calibri" pitchFamily="34" charset="0"/>
                <a:cs typeface="+mn-cs"/>
              </a:rPr>
              <a:t>Консультаційні послуги</a:t>
            </a:r>
            <a:endParaRPr lang="uk-UA" dirty="0">
              <a:latin typeface="Arial" pitchFamily="34" charset="0"/>
              <a:cs typeface="+mn-cs"/>
            </a:endParaRPr>
          </a:p>
        </p:txBody>
      </p:sp>
      <p:sp>
        <p:nvSpPr>
          <p:cNvPr id="1029" name="Прямоугольник 6"/>
          <p:cNvSpPr>
            <a:spLocks noChangeArrowheads="1"/>
          </p:cNvSpPr>
          <p:nvPr/>
        </p:nvSpPr>
        <p:spPr bwMode="auto">
          <a:xfrm>
            <a:off x="1714480" y="4000504"/>
            <a:ext cx="363537" cy="183673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vert270"/>
          <a:lstStyle/>
          <a:p>
            <a:pPr algn="ctr">
              <a:spcAft>
                <a:spcPts val="1000"/>
              </a:spcAft>
              <a:defRPr/>
            </a:pPr>
            <a:r>
              <a:rPr lang="uk-UA" sz="1100">
                <a:latin typeface="Calibri" pitchFamily="34" charset="0"/>
                <a:cs typeface="+mn-cs"/>
              </a:rPr>
              <a:t>Звернення/ Повідомлення</a:t>
            </a:r>
            <a:endParaRPr lang="uk-UA">
              <a:latin typeface="Arial" pitchFamily="34" charset="0"/>
              <a:cs typeface="+mn-cs"/>
            </a:endParaRPr>
          </a:p>
        </p:txBody>
      </p:sp>
      <p:sp>
        <p:nvSpPr>
          <p:cNvPr id="1031" name="Прямоугольник 5"/>
          <p:cNvSpPr>
            <a:spLocks noChangeArrowheads="1"/>
          </p:cNvSpPr>
          <p:nvPr/>
        </p:nvSpPr>
        <p:spPr bwMode="auto">
          <a:xfrm>
            <a:off x="2214546" y="4000504"/>
            <a:ext cx="481005" cy="1836737"/>
          </a:xfrm>
          <a:prstGeom prst="rect">
            <a:avLst/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vert270"/>
          <a:lstStyle/>
          <a:p>
            <a:pPr algn="ctr">
              <a:spcAft>
                <a:spcPts val="1000"/>
              </a:spcAft>
              <a:defRPr/>
            </a:pPr>
            <a:r>
              <a:rPr lang="uk-UA" sz="1100" dirty="0">
                <a:latin typeface="Calibri" pitchFamily="34" charset="0"/>
                <a:cs typeface="+mn-cs"/>
              </a:rPr>
              <a:t>Рішення про  початкову оцінку</a:t>
            </a:r>
          </a:p>
          <a:p>
            <a:pPr>
              <a:defRPr/>
            </a:pPr>
            <a:endParaRPr lang="uk-UA" dirty="0">
              <a:latin typeface="Arial" pitchFamily="34" charset="0"/>
              <a:cs typeface="+mn-cs"/>
            </a:endParaRPr>
          </a:p>
        </p:txBody>
      </p:sp>
      <p:sp>
        <p:nvSpPr>
          <p:cNvPr id="1032" name="Прямоугольник 7"/>
          <p:cNvSpPr>
            <a:spLocks noChangeArrowheads="1"/>
          </p:cNvSpPr>
          <p:nvPr/>
        </p:nvSpPr>
        <p:spPr bwMode="auto">
          <a:xfrm>
            <a:off x="2857488" y="4000504"/>
            <a:ext cx="604834" cy="183673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vert270"/>
          <a:lstStyle/>
          <a:p>
            <a:pPr algn="ctr">
              <a:spcAft>
                <a:spcPts val="1000"/>
              </a:spcAft>
              <a:defRPr/>
            </a:pPr>
            <a:r>
              <a:rPr lang="uk-UA" sz="1100" dirty="0">
                <a:latin typeface="Calibri" pitchFamily="34" charset="0"/>
                <a:cs typeface="+mn-cs"/>
              </a:rPr>
              <a:t>Початкова оцінка</a:t>
            </a:r>
          </a:p>
          <a:p>
            <a:pPr algn="ctr">
              <a:spcAft>
                <a:spcPts val="1000"/>
              </a:spcAft>
              <a:defRPr/>
            </a:pPr>
            <a:r>
              <a:rPr lang="uk-UA" sz="1100" dirty="0">
                <a:latin typeface="Calibri" pitchFamily="34" charset="0"/>
                <a:cs typeface="+mn-cs"/>
              </a:rPr>
              <a:t>Відкриття випадку</a:t>
            </a:r>
            <a:endParaRPr lang="uk-UA" sz="1100" dirty="0">
              <a:latin typeface="Times New Roman" pitchFamily="18" charset="0"/>
              <a:cs typeface="+mn-cs"/>
            </a:endParaRPr>
          </a:p>
          <a:p>
            <a:pPr>
              <a:defRPr/>
            </a:pPr>
            <a:endParaRPr lang="uk-UA" dirty="0">
              <a:latin typeface="Arial" pitchFamily="34" charset="0"/>
              <a:cs typeface="+mn-cs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928926" y="2714620"/>
            <a:ext cx="561975" cy="9969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vert270"/>
          <a:lstStyle/>
          <a:p>
            <a:pPr>
              <a:defRPr/>
            </a:pPr>
            <a:r>
              <a:rPr lang="uk-UA" sz="800" b="1">
                <a:latin typeface="Calibri" pitchFamily="34" charset="0"/>
                <a:cs typeface="+mn-cs"/>
              </a:rPr>
              <a:t>Пакет першочергових</a:t>
            </a:r>
          </a:p>
          <a:p>
            <a:pPr>
              <a:defRPr/>
            </a:pPr>
            <a:r>
              <a:rPr lang="uk-UA" sz="800" b="1">
                <a:latin typeface="Calibri" pitchFamily="34" charset="0"/>
                <a:cs typeface="+mn-cs"/>
              </a:rPr>
              <a:t>послуг</a:t>
            </a:r>
            <a:endParaRPr lang="uk-UA">
              <a:latin typeface="Arial" pitchFamily="34" charset="0"/>
              <a:cs typeface="+mn-cs"/>
            </a:endParaRPr>
          </a:p>
        </p:txBody>
      </p:sp>
      <p:sp>
        <p:nvSpPr>
          <p:cNvPr id="1035" name="Прямоугольник 8"/>
          <p:cNvSpPr>
            <a:spLocks noChangeArrowheads="1"/>
          </p:cNvSpPr>
          <p:nvPr/>
        </p:nvSpPr>
        <p:spPr bwMode="auto">
          <a:xfrm>
            <a:off x="3571868" y="4000504"/>
            <a:ext cx="642942" cy="183673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vert270"/>
          <a:lstStyle/>
          <a:p>
            <a:pPr algn="ctr">
              <a:spcAft>
                <a:spcPts val="1000"/>
              </a:spcAft>
              <a:defRPr/>
            </a:pPr>
            <a:r>
              <a:rPr lang="uk-UA" sz="1100" dirty="0">
                <a:latin typeface="Calibri" pitchFamily="34" charset="0"/>
                <a:cs typeface="+mn-cs"/>
              </a:rPr>
              <a:t>Прийняття рішень про  Послуги (соціальний супровід)</a:t>
            </a:r>
            <a:endParaRPr lang="uk-UA" dirty="0">
              <a:latin typeface="Arial" pitchFamily="34" charset="0"/>
              <a:cs typeface="+mn-cs"/>
            </a:endParaRPr>
          </a:p>
        </p:txBody>
      </p:sp>
      <p:sp>
        <p:nvSpPr>
          <p:cNvPr id="1036" name="Прямоугольник 9"/>
          <p:cNvSpPr>
            <a:spLocks noChangeArrowheads="1"/>
          </p:cNvSpPr>
          <p:nvPr/>
        </p:nvSpPr>
        <p:spPr bwMode="auto">
          <a:xfrm>
            <a:off x="4357686" y="4000504"/>
            <a:ext cx="530225" cy="183673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vert270"/>
          <a:lstStyle/>
          <a:p>
            <a:pPr algn="ctr">
              <a:spcAft>
                <a:spcPts val="1000"/>
              </a:spcAft>
              <a:defRPr/>
            </a:pPr>
            <a:r>
              <a:rPr lang="uk-UA" sz="1100">
                <a:latin typeface="Calibri" pitchFamily="34" charset="0"/>
                <a:cs typeface="+mn-cs"/>
              </a:rPr>
              <a:t>Договір про послуги (соціальний супровід)</a:t>
            </a:r>
            <a:endParaRPr lang="uk-UA">
              <a:latin typeface="Arial" pitchFamily="34" charset="0"/>
              <a:cs typeface="+mn-cs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4572000" y="3857625"/>
            <a:ext cx="71438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037" name="Прямоугольник 34"/>
          <p:cNvSpPr>
            <a:spLocks noChangeArrowheads="1"/>
          </p:cNvSpPr>
          <p:nvPr/>
        </p:nvSpPr>
        <p:spPr bwMode="auto">
          <a:xfrm>
            <a:off x="5072066" y="4000504"/>
            <a:ext cx="384175" cy="183673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vert270"/>
          <a:lstStyle/>
          <a:p>
            <a:pPr algn="ctr">
              <a:spcAft>
                <a:spcPts val="1000"/>
              </a:spcAft>
              <a:defRPr/>
            </a:pPr>
            <a:r>
              <a:rPr lang="uk-UA" sz="1100">
                <a:latin typeface="Calibri" pitchFamily="34" charset="0"/>
                <a:cs typeface="+mn-cs"/>
              </a:rPr>
              <a:t>Комплексна  оцінка потреб</a:t>
            </a:r>
            <a:endParaRPr lang="uk-UA">
              <a:latin typeface="Arial" pitchFamily="34" charset="0"/>
              <a:cs typeface="+mn-cs"/>
            </a:endParaRPr>
          </a:p>
        </p:txBody>
      </p:sp>
      <p:sp>
        <p:nvSpPr>
          <p:cNvPr id="1038" name="Прямоугольник 10"/>
          <p:cNvSpPr>
            <a:spLocks noChangeArrowheads="1"/>
          </p:cNvSpPr>
          <p:nvPr/>
        </p:nvSpPr>
        <p:spPr bwMode="auto">
          <a:xfrm>
            <a:off x="5429256" y="4000504"/>
            <a:ext cx="384175" cy="183673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vert270"/>
          <a:lstStyle/>
          <a:p>
            <a:pPr algn="ctr">
              <a:spcAft>
                <a:spcPts val="1000"/>
              </a:spcAft>
              <a:defRPr/>
            </a:pPr>
            <a:r>
              <a:rPr lang="uk-UA" sz="1100" dirty="0">
                <a:latin typeface="Calibri" pitchFamily="34" charset="0"/>
                <a:cs typeface="+mn-cs"/>
              </a:rPr>
              <a:t>План соціального супроводу</a:t>
            </a:r>
            <a:endParaRPr lang="uk-UA" dirty="0">
              <a:latin typeface="Arial" pitchFamily="34" charset="0"/>
              <a:cs typeface="+mn-cs"/>
            </a:endParaRPr>
          </a:p>
        </p:txBody>
      </p:sp>
      <p:sp>
        <p:nvSpPr>
          <p:cNvPr id="1039" name="Прямоугольник 11"/>
          <p:cNvSpPr>
            <a:spLocks noChangeArrowheads="1"/>
          </p:cNvSpPr>
          <p:nvPr/>
        </p:nvSpPr>
        <p:spPr bwMode="auto">
          <a:xfrm>
            <a:off x="6000760" y="4000504"/>
            <a:ext cx="419100" cy="18383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vert270"/>
          <a:lstStyle/>
          <a:p>
            <a:pPr algn="ctr">
              <a:spcAft>
                <a:spcPts val="1000"/>
              </a:spcAft>
              <a:defRPr/>
            </a:pPr>
            <a:r>
              <a:rPr lang="uk-UA" sz="1100">
                <a:latin typeface="Calibri" pitchFamily="34" charset="0"/>
                <a:cs typeface="+mn-cs"/>
              </a:rPr>
              <a:t>Виконання плану</a:t>
            </a:r>
            <a:endParaRPr lang="uk-UA">
              <a:latin typeface="Arial" pitchFamily="34" charset="0"/>
              <a:cs typeface="+mn-cs"/>
            </a:endParaRPr>
          </a:p>
        </p:txBody>
      </p:sp>
      <p:sp>
        <p:nvSpPr>
          <p:cNvPr id="1040" name="Прямоугольник 13"/>
          <p:cNvSpPr>
            <a:spLocks noChangeArrowheads="1"/>
          </p:cNvSpPr>
          <p:nvPr/>
        </p:nvSpPr>
        <p:spPr bwMode="auto">
          <a:xfrm>
            <a:off x="6643702" y="4000504"/>
            <a:ext cx="495300" cy="183673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vert270"/>
          <a:lstStyle/>
          <a:p>
            <a:pPr algn="ctr">
              <a:spcAft>
                <a:spcPts val="1000"/>
              </a:spcAft>
              <a:defRPr/>
            </a:pPr>
            <a:r>
              <a:rPr lang="uk-UA" sz="1100" dirty="0">
                <a:latin typeface="Calibri" pitchFamily="34" charset="0"/>
                <a:cs typeface="+mn-cs"/>
              </a:rPr>
              <a:t>Перегляд плану /Моніторинг</a:t>
            </a:r>
          </a:p>
          <a:p>
            <a:pPr>
              <a:defRPr/>
            </a:pPr>
            <a:endParaRPr lang="uk-UA" dirty="0">
              <a:latin typeface="Arial" pitchFamily="34" charset="0"/>
              <a:cs typeface="+mn-cs"/>
            </a:endParaRPr>
          </a:p>
        </p:txBody>
      </p:sp>
      <p:sp>
        <p:nvSpPr>
          <p:cNvPr id="1041" name="Прямоугольник 28"/>
          <p:cNvSpPr>
            <a:spLocks noChangeArrowheads="1"/>
          </p:cNvSpPr>
          <p:nvPr/>
        </p:nvSpPr>
        <p:spPr bwMode="auto">
          <a:xfrm>
            <a:off x="7358082" y="4000504"/>
            <a:ext cx="569939" cy="183673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vert270"/>
          <a:lstStyle/>
          <a:p>
            <a:pPr algn="ctr">
              <a:defRPr/>
            </a:pPr>
            <a:r>
              <a:rPr lang="uk-UA" sz="1100" dirty="0">
                <a:latin typeface="Calibri" pitchFamily="34" charset="0"/>
                <a:cs typeface="+mn-cs"/>
              </a:rPr>
              <a:t>Закриття випадку </a:t>
            </a:r>
          </a:p>
          <a:p>
            <a:pPr algn="ctr">
              <a:defRPr/>
            </a:pPr>
            <a:r>
              <a:rPr lang="uk-UA" sz="1100" dirty="0">
                <a:latin typeface="Calibri" pitchFamily="34" charset="0"/>
                <a:cs typeface="+mn-cs"/>
              </a:rPr>
              <a:t>(соціального супроводу)</a:t>
            </a:r>
            <a:endParaRPr lang="uk-UA" dirty="0">
              <a:latin typeface="Arial" pitchFamily="34" charset="0"/>
              <a:cs typeface="+mn-cs"/>
            </a:endParaRPr>
          </a:p>
        </p:txBody>
      </p:sp>
      <p:sp>
        <p:nvSpPr>
          <p:cNvPr id="1042" name="Прямоугольник 35"/>
          <p:cNvSpPr>
            <a:spLocks noChangeArrowheads="1"/>
          </p:cNvSpPr>
          <p:nvPr/>
        </p:nvSpPr>
        <p:spPr bwMode="auto">
          <a:xfrm>
            <a:off x="8358214" y="4000504"/>
            <a:ext cx="360362" cy="1838325"/>
          </a:xfrm>
          <a:prstGeom prst="rect">
            <a:avLst/>
          </a:prstGeom>
          <a:gradFill rotWithShape="0">
            <a:gsLst>
              <a:gs pos="0">
                <a:srgbClr val="92CDDC"/>
              </a:gs>
              <a:gs pos="50000">
                <a:srgbClr val="DAEEF3"/>
              </a:gs>
              <a:gs pos="100000">
                <a:srgbClr val="92CDDC"/>
              </a:gs>
            </a:gsLst>
            <a:lin ang="18900000" scaled="1"/>
          </a:gradFill>
          <a:ln w="12700">
            <a:solidFill>
              <a:srgbClr val="92CDDC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vert270"/>
          <a:lstStyle/>
          <a:p>
            <a:pPr algn="ctr">
              <a:spcAft>
                <a:spcPts val="1000"/>
              </a:spcAft>
              <a:defRPr/>
            </a:pPr>
            <a:r>
              <a:rPr lang="uk-UA" sz="1100">
                <a:latin typeface="Calibri" pitchFamily="34" charset="0"/>
                <a:cs typeface="+mn-cs"/>
              </a:rPr>
              <a:t>Оцінка  якості</a:t>
            </a:r>
            <a:endParaRPr lang="uk-UA">
              <a:latin typeface="Arial" pitchFamily="34" charset="0"/>
              <a:cs typeface="+mn-cs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5572125" y="3857625"/>
            <a:ext cx="71438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37" name="Oval 36"/>
          <p:cNvSpPr/>
          <p:nvPr/>
        </p:nvSpPr>
        <p:spPr>
          <a:xfrm>
            <a:off x="5214938" y="3857625"/>
            <a:ext cx="71437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38" name="Oval 37"/>
          <p:cNvSpPr/>
          <p:nvPr/>
        </p:nvSpPr>
        <p:spPr>
          <a:xfrm>
            <a:off x="6215063" y="3857625"/>
            <a:ext cx="71437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39" name="Oval 38"/>
          <p:cNvSpPr/>
          <p:nvPr/>
        </p:nvSpPr>
        <p:spPr>
          <a:xfrm>
            <a:off x="6858000" y="3857625"/>
            <a:ext cx="71438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40" name="Oval 39"/>
          <p:cNvSpPr/>
          <p:nvPr/>
        </p:nvSpPr>
        <p:spPr>
          <a:xfrm>
            <a:off x="7572375" y="3857625"/>
            <a:ext cx="71438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41" name="Oval 40"/>
          <p:cNvSpPr/>
          <p:nvPr/>
        </p:nvSpPr>
        <p:spPr>
          <a:xfrm>
            <a:off x="8501063" y="3857625"/>
            <a:ext cx="71437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42" name="Oval 41"/>
          <p:cNvSpPr/>
          <p:nvPr/>
        </p:nvSpPr>
        <p:spPr>
          <a:xfrm>
            <a:off x="5214938" y="3714750"/>
            <a:ext cx="71437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43" name="Oval 42"/>
          <p:cNvSpPr/>
          <p:nvPr/>
        </p:nvSpPr>
        <p:spPr>
          <a:xfrm>
            <a:off x="5572125" y="3714750"/>
            <a:ext cx="71438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44" name="Oval 43"/>
          <p:cNvSpPr/>
          <p:nvPr/>
        </p:nvSpPr>
        <p:spPr>
          <a:xfrm>
            <a:off x="6215063" y="3714750"/>
            <a:ext cx="71437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45" name="Oval 44"/>
          <p:cNvSpPr/>
          <p:nvPr/>
        </p:nvSpPr>
        <p:spPr>
          <a:xfrm>
            <a:off x="6858000" y="3714750"/>
            <a:ext cx="71438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46" name="Oval 45"/>
          <p:cNvSpPr/>
          <p:nvPr/>
        </p:nvSpPr>
        <p:spPr>
          <a:xfrm>
            <a:off x="7572375" y="3714750"/>
            <a:ext cx="71438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47" name="Oval 46"/>
          <p:cNvSpPr/>
          <p:nvPr/>
        </p:nvSpPr>
        <p:spPr>
          <a:xfrm>
            <a:off x="8501063" y="3714750"/>
            <a:ext cx="71437" cy="1428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8072438" y="3357563"/>
            <a:ext cx="890587" cy="3651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uk-UA" sz="800">
                <a:latin typeface="Calibri" pitchFamily="34" charset="0"/>
              </a:rPr>
              <a:t>Постпрограмна підтримка</a:t>
            </a:r>
            <a:endParaRPr lang="uk-UA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7358082" y="3071810"/>
            <a:ext cx="508000" cy="673100"/>
          </a:xfrm>
          <a:prstGeom prst="rect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vert270"/>
          <a:lstStyle/>
          <a:p>
            <a:pPr>
              <a:defRPr/>
            </a:pPr>
            <a:r>
              <a:rPr lang="uk-UA" sz="800" dirty="0">
                <a:latin typeface="Calibri" pitchFamily="34" charset="0"/>
                <a:cs typeface="+mn-cs"/>
              </a:rPr>
              <a:t>Послуги за потребою</a:t>
            </a:r>
            <a:endParaRPr lang="uk-UA" dirty="0">
              <a:latin typeface="Arial" pitchFamily="34" charset="0"/>
              <a:cs typeface="+mn-cs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715140" y="2214554"/>
            <a:ext cx="428628" cy="1500198"/>
          </a:xfrm>
          <a:prstGeom prst="rect">
            <a:avLst/>
          </a:prstGeom>
          <a:gradFill rotWithShape="0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12700">
            <a:solidFill>
              <a:srgbClr val="B2A1C7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vert270"/>
          <a:lstStyle/>
          <a:p>
            <a:pPr algn="ctr">
              <a:defRPr/>
            </a:pPr>
            <a:r>
              <a:rPr lang="uk-UA" sz="1100" dirty="0">
                <a:latin typeface="Calibri" pitchFamily="34" charset="0"/>
                <a:cs typeface="+mn-cs"/>
              </a:rPr>
              <a:t>Послуги за потребою</a:t>
            </a:r>
          </a:p>
          <a:p>
            <a:pPr>
              <a:defRPr/>
            </a:pPr>
            <a:endParaRPr lang="uk-UA" dirty="0">
              <a:latin typeface="Arial" pitchFamily="34" charset="0"/>
              <a:cs typeface="+mn-cs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72198" y="1928802"/>
            <a:ext cx="471488" cy="1779587"/>
          </a:xfrm>
          <a:prstGeom prst="rect">
            <a:avLst/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vert270"/>
          <a:lstStyle/>
          <a:p>
            <a:pPr algn="ctr">
              <a:defRPr/>
            </a:pPr>
            <a:r>
              <a:rPr lang="uk-UA" sz="1100" dirty="0">
                <a:latin typeface="Calibri" pitchFamily="34" charset="0"/>
                <a:cs typeface="+mn-cs"/>
              </a:rPr>
              <a:t>Послуги за потребою</a:t>
            </a:r>
          </a:p>
          <a:p>
            <a:pPr>
              <a:defRPr/>
            </a:pPr>
            <a:endParaRPr lang="uk-UA" dirty="0">
              <a:latin typeface="Arial" pitchFamily="34" charset="0"/>
              <a:cs typeface="+mn-cs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5429256" y="2285992"/>
            <a:ext cx="428628" cy="1412875"/>
          </a:xfrm>
          <a:prstGeom prst="rect">
            <a:avLst/>
          </a:prstGeom>
          <a:gradFill rotWithShape="0">
            <a:gsLst>
              <a:gs pos="0">
                <a:srgbClr val="FABF8F"/>
              </a:gs>
              <a:gs pos="50000">
                <a:srgbClr val="F79646"/>
              </a:gs>
              <a:gs pos="100000">
                <a:srgbClr val="FABF8F"/>
              </a:gs>
            </a:gsLst>
            <a:lin ang="5400000" scaled="1"/>
          </a:gradFill>
          <a:ln w="12700">
            <a:solidFill>
              <a:srgbClr val="F79646"/>
            </a:solidFill>
            <a:miter lim="800000"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vert270"/>
          <a:lstStyle/>
          <a:p>
            <a:pPr algn="ctr">
              <a:defRPr/>
            </a:pPr>
            <a:r>
              <a:rPr lang="uk-UA" sz="1100" dirty="0">
                <a:latin typeface="Calibri" pitchFamily="34" charset="0"/>
                <a:cs typeface="+mn-cs"/>
              </a:rPr>
              <a:t>Послуги за потребою</a:t>
            </a:r>
          </a:p>
          <a:p>
            <a:pPr>
              <a:defRPr/>
            </a:pPr>
            <a:endParaRPr lang="uk-UA" dirty="0">
              <a:latin typeface="Arial" pitchFamily="34" charset="0"/>
              <a:cs typeface="+mn-cs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4857753" y="2643182"/>
            <a:ext cx="500066" cy="1096961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vert270"/>
          <a:lstStyle/>
          <a:p>
            <a:pPr algn="ctr">
              <a:defRPr/>
            </a:pPr>
            <a:r>
              <a:rPr lang="uk-UA" sz="1100" dirty="0">
                <a:latin typeface="Calibri" pitchFamily="34" charset="0"/>
                <a:cs typeface="+mn-cs"/>
              </a:rPr>
              <a:t>Послуги за потребою</a:t>
            </a:r>
          </a:p>
          <a:p>
            <a:pPr>
              <a:defRPr/>
            </a:pPr>
            <a:endParaRPr lang="uk-UA" dirty="0">
              <a:latin typeface="Arial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625" y="0"/>
            <a:ext cx="8031163" cy="6302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uk-UA" altLang="ru-RU" sz="35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Повідомлення/інформація </a:t>
            </a:r>
            <a:endParaRPr lang="uk-UA" sz="35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8625" y="630238"/>
            <a:ext cx="8464550" cy="57864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 2" pitchFamily="18" charset="2"/>
              <a:buNone/>
              <a:defRPr/>
            </a:pPr>
            <a:r>
              <a:rPr lang="uk-UA" altLang="ru-RU" sz="2200" b="1" dirty="0">
                <a:latin typeface="+mj-lt"/>
              </a:rPr>
              <a:t>Мета </a:t>
            </a:r>
            <a:r>
              <a:rPr lang="uk-UA" altLang="ru-RU" sz="2200" b="1" dirty="0">
                <a:solidFill>
                  <a:srgbClr val="000099"/>
                </a:solidFill>
                <a:latin typeface="+mj-lt"/>
              </a:rPr>
              <a:t>–  зафіксувати та відобразити факти, які впливають або </a:t>
            </a:r>
            <a:r>
              <a:rPr lang="uk-UA" altLang="ru-RU" sz="2200" b="1" dirty="0">
                <a:solidFill>
                  <a:srgbClr val="000099"/>
                </a:solidFill>
                <a:latin typeface="+mn-lt"/>
              </a:rPr>
              <a:t>можуть вплинути  на  стан дитини та спроможність її сім</a:t>
            </a:r>
            <a:r>
              <a:rPr lang="en-US" altLang="ru-RU" sz="2200" b="1" dirty="0">
                <a:solidFill>
                  <a:srgbClr val="000099"/>
                </a:solidFill>
                <a:latin typeface="+mn-lt"/>
              </a:rPr>
              <a:t>’</a:t>
            </a:r>
            <a:r>
              <a:rPr lang="uk-UA" altLang="ru-RU" sz="2200" b="1" dirty="0">
                <a:solidFill>
                  <a:srgbClr val="000099"/>
                </a:solidFill>
                <a:latin typeface="+mn-lt"/>
              </a:rPr>
              <a:t>ї  забезпечити   її належний догляд, виховання та розвиток.</a:t>
            </a:r>
          </a:p>
          <a:p>
            <a:pPr algn="just">
              <a:buFont typeface="Wingdings 2" pitchFamily="18" charset="2"/>
              <a:buNone/>
              <a:defRPr/>
            </a:pPr>
            <a:endParaRPr lang="uk-UA" altLang="ru-RU" sz="2200" b="1" dirty="0">
              <a:latin typeface="+mj-lt"/>
            </a:endParaRPr>
          </a:p>
          <a:p>
            <a:pPr algn="just">
              <a:defRPr/>
            </a:pPr>
            <a:r>
              <a:rPr lang="uk-UA" altLang="ru-RU" sz="2200" b="1" dirty="0">
                <a:latin typeface="+mj-lt"/>
              </a:rPr>
              <a:t>Завдання: </a:t>
            </a:r>
          </a:p>
          <a:p>
            <a:pPr marL="342900" indent="-342900" algn="just">
              <a:buFont typeface="Wingdings" pitchFamily="2" charset="2"/>
              <a:buChar char="ü"/>
              <a:defRPr/>
            </a:pPr>
            <a:r>
              <a:rPr lang="uk-UA" sz="2200" b="1" i="1" dirty="0">
                <a:solidFill>
                  <a:srgbClr val="000099"/>
                </a:solidFill>
                <a:latin typeface="+mj-lt"/>
              </a:rPr>
              <a:t> </a:t>
            </a:r>
            <a:r>
              <a:rPr lang="uk-UA" sz="2200" b="1" dirty="0">
                <a:solidFill>
                  <a:srgbClr val="000099"/>
                </a:solidFill>
                <a:latin typeface="+mj-lt"/>
              </a:rPr>
              <a:t>отримання під час звернення клієнта або зацікавленої особи, організації, громади інформації про складні життєві обставини;</a:t>
            </a:r>
          </a:p>
          <a:p>
            <a:pPr marL="342900" indent="-342900" algn="just">
              <a:buFont typeface="Wingdings" pitchFamily="2" charset="2"/>
              <a:buChar char="ü"/>
              <a:defRPr/>
            </a:pPr>
            <a:r>
              <a:rPr lang="uk-UA" sz="2200" b="1" dirty="0">
                <a:solidFill>
                  <a:srgbClr val="000099"/>
                </a:solidFill>
                <a:latin typeface="+mj-lt"/>
              </a:rPr>
              <a:t> з’ясування та документування  (чітке та стисле) основної інформації про клієнта, його проблеми та причини;</a:t>
            </a:r>
          </a:p>
          <a:p>
            <a:pPr marL="342900" indent="-342900" algn="just">
              <a:buFont typeface="Wingdings" pitchFamily="2" charset="2"/>
              <a:buChar char="ü"/>
              <a:defRPr/>
            </a:pPr>
            <a:r>
              <a:rPr lang="uk-UA" sz="2200" b="1" dirty="0">
                <a:solidFill>
                  <a:srgbClr val="000099"/>
                </a:solidFill>
                <a:latin typeface="+mj-lt"/>
              </a:rPr>
              <a:t>організація термінових заходів реагування у разі, якщо  інформація містить факти , що можуть загрожувати життю і здоров</a:t>
            </a:r>
            <a:r>
              <a:rPr lang="en-US" sz="2200" b="1" dirty="0">
                <a:solidFill>
                  <a:srgbClr val="000099"/>
                </a:solidFill>
                <a:latin typeface="+mj-lt"/>
              </a:rPr>
              <a:t>’</a:t>
            </a:r>
            <a:r>
              <a:rPr lang="uk-UA" sz="2200" b="1" dirty="0">
                <a:solidFill>
                  <a:srgbClr val="000099"/>
                </a:solidFill>
                <a:latin typeface="+mj-lt"/>
              </a:rPr>
              <a:t>ю клієнта;</a:t>
            </a:r>
          </a:p>
          <a:p>
            <a:pPr marL="342900" indent="-342900" algn="just">
              <a:buFont typeface="Wingdings" pitchFamily="2" charset="2"/>
              <a:buChar char="ü"/>
              <a:defRPr/>
            </a:pPr>
            <a:r>
              <a:rPr lang="uk-UA" sz="2200" b="1" dirty="0">
                <a:solidFill>
                  <a:srgbClr val="000099"/>
                </a:solidFill>
                <a:latin typeface="+mj-lt"/>
              </a:rPr>
              <a:t>уточнення (у разі потреби) інформації про клієнта та його оточення в інших  відомствах;</a:t>
            </a:r>
          </a:p>
          <a:p>
            <a:pPr marL="342900" indent="-342900" algn="just">
              <a:buFont typeface="Wingdings" pitchFamily="2" charset="2"/>
              <a:buChar char="ü"/>
              <a:defRPr/>
            </a:pPr>
            <a:r>
              <a:rPr lang="uk-UA" sz="2200" b="1" dirty="0">
                <a:solidFill>
                  <a:srgbClr val="000099"/>
                </a:solidFill>
                <a:latin typeface="+mj-lt"/>
              </a:rPr>
              <a:t>прийняття рішення щодо здійснення початкової оцінки </a:t>
            </a:r>
          </a:p>
          <a:p>
            <a:pPr>
              <a:buFont typeface="Wingdings 2" pitchFamily="18" charset="2"/>
              <a:buNone/>
              <a:defRPr/>
            </a:pPr>
            <a:endParaRPr lang="uk-UA" altLang="ru-RU" b="1" dirty="0"/>
          </a:p>
        </p:txBody>
      </p:sp>
      <p:pic>
        <p:nvPicPr>
          <p:cNvPr id="47107" name="Рисунок 11" descr="Логотип-ССД-ТА-СІМ'Ї-7--с-челов-тиснен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951538"/>
            <a:ext cx="1008063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288" y="260350"/>
            <a:ext cx="8424862" cy="625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uk-UA" altLang="ru-RU" sz="35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Початкова оцінка: мета та завдання </a:t>
            </a:r>
            <a:endParaRPr lang="uk-UA" sz="35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468313" y="1052513"/>
            <a:ext cx="8250237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 2" pitchFamily="18" charset="2"/>
              <a:buNone/>
            </a:pPr>
            <a:r>
              <a:rPr lang="uk-UA" altLang="ru-RU" sz="2200" b="1">
                <a:latin typeface="Cambria" pitchFamily="18" charset="0"/>
              </a:rPr>
              <a:t>Мета початкової оцінки – </a:t>
            </a:r>
            <a:r>
              <a:rPr lang="uk-UA" sz="2200" b="1">
                <a:solidFill>
                  <a:srgbClr val="000099"/>
                </a:solidFill>
                <a:latin typeface="Cambria" pitchFamily="18" charset="0"/>
              </a:rPr>
              <a:t>визначити, чи дійсно наявні складні життєві обставини в дитини та її сім’ї,  яких видів і обсягів послуг вони потребують для подолання СЖО чи мінімізації їх негативного впливу</a:t>
            </a:r>
            <a:r>
              <a:rPr lang="uk-UA" sz="2200" b="1" i="1">
                <a:solidFill>
                  <a:srgbClr val="000099"/>
                </a:solidFill>
                <a:latin typeface="Cambria" pitchFamily="18" charset="0"/>
              </a:rPr>
              <a:t>. </a:t>
            </a:r>
          </a:p>
          <a:p>
            <a:pPr algn="just">
              <a:buFont typeface="Wingdings 2" pitchFamily="18" charset="2"/>
              <a:buNone/>
            </a:pPr>
            <a:endParaRPr lang="uk-UA" altLang="ru-RU" sz="2200" b="1">
              <a:latin typeface="Cambria" pitchFamily="18" charset="0"/>
            </a:endParaRPr>
          </a:p>
          <a:p>
            <a:pPr algn="just"/>
            <a:r>
              <a:rPr lang="uk-UA" altLang="ru-RU" sz="2200" b="1">
                <a:latin typeface="Cambria" pitchFamily="18" charset="0"/>
              </a:rPr>
              <a:t>Завдання: </a:t>
            </a:r>
          </a:p>
          <a:p>
            <a:pPr algn="just">
              <a:buFont typeface="Wingdings" pitchFamily="2" charset="2"/>
              <a:buChar char="ü"/>
            </a:pPr>
            <a:r>
              <a:rPr lang="uk-UA" sz="2200" b="1" i="1">
                <a:solidFill>
                  <a:srgbClr val="000099"/>
                </a:solidFill>
                <a:latin typeface="Cambria" pitchFamily="18" charset="0"/>
              </a:rPr>
              <a:t> </a:t>
            </a:r>
            <a:r>
              <a:rPr lang="uk-UA" sz="2200" b="1">
                <a:solidFill>
                  <a:srgbClr val="000099"/>
                </a:solidFill>
                <a:latin typeface="Cambria" pitchFamily="18" charset="0"/>
              </a:rPr>
              <a:t>збір достовірних фактів та інформації, які б підтвердили чи спростували наявність складних життєвих обставин;</a:t>
            </a:r>
          </a:p>
          <a:p>
            <a:pPr algn="just">
              <a:buFont typeface="Wingdings" pitchFamily="2" charset="2"/>
              <a:buChar char="ü"/>
            </a:pPr>
            <a:r>
              <a:rPr lang="uk-UA" sz="2200" b="1">
                <a:solidFill>
                  <a:srgbClr val="000099"/>
                </a:solidFill>
                <a:latin typeface="Cambria" pitchFamily="18" charset="0"/>
              </a:rPr>
              <a:t> аналіз наявної інформації та фактів з урахуванням слабких та сильних сторін;</a:t>
            </a:r>
          </a:p>
          <a:p>
            <a:pPr algn="just">
              <a:buFont typeface="Wingdings" pitchFamily="2" charset="2"/>
              <a:buChar char="ü"/>
            </a:pPr>
            <a:r>
              <a:rPr lang="uk-UA" sz="2200" b="1">
                <a:solidFill>
                  <a:srgbClr val="000099"/>
                </a:solidFill>
                <a:latin typeface="Cambria" pitchFamily="18" charset="0"/>
              </a:rPr>
              <a:t>здійснення негайних дій щодо захисту дитини/особи чи надання  послуг (у разі потреби).</a:t>
            </a:r>
          </a:p>
          <a:p>
            <a:pPr algn="just">
              <a:buFont typeface="Wingdings 2" pitchFamily="18" charset="2"/>
              <a:buNone/>
            </a:pPr>
            <a:endParaRPr lang="uk-UA" altLang="ru-RU" sz="2200" b="1"/>
          </a:p>
        </p:txBody>
      </p:sp>
      <p:sp>
        <p:nvSpPr>
          <p:cNvPr id="4" name="Rectangle 3"/>
          <p:cNvSpPr/>
          <p:nvPr/>
        </p:nvSpPr>
        <p:spPr>
          <a:xfrm>
            <a:off x="179388" y="5883275"/>
            <a:ext cx="7678737" cy="7683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uk-UA" altLang="ru-RU" sz="2200" b="1" dirty="0">
                <a:latin typeface="+mj-lt"/>
              </a:rPr>
              <a:t>Термін проведення</a:t>
            </a:r>
            <a:r>
              <a:rPr lang="uk-UA" altLang="ru-RU" sz="2200" dirty="0">
                <a:latin typeface="+mj-lt"/>
              </a:rPr>
              <a:t> – до 7 робочих днів від відкриття випадку</a:t>
            </a:r>
          </a:p>
        </p:txBody>
      </p:sp>
      <p:pic>
        <p:nvPicPr>
          <p:cNvPr id="49156" name="Рисунок 11" descr="Логотип-ССД-ТА-СІМ'Ї-7--с-челов-тиснен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951538"/>
            <a:ext cx="1008063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064500" cy="649288"/>
          </a:xfrm>
        </p:spPr>
        <p:txBody>
          <a:bodyPr/>
          <a:lstStyle/>
          <a:p>
            <a:pPr algn="l"/>
            <a:r>
              <a:rPr lang="uk-UA" smtClean="0"/>
              <a:t>Етапи проведення початкової оцінки</a:t>
            </a:r>
            <a:endParaRPr lang="ru-RU" smtClean="0"/>
          </a:p>
        </p:txBody>
      </p:sp>
      <p:sp>
        <p:nvSpPr>
          <p:cNvPr id="51202" name="Rectangle 3"/>
          <p:cNvSpPr>
            <a:spLocks noGrp="1"/>
          </p:cNvSpPr>
          <p:nvPr>
            <p:ph type="body" idx="1"/>
          </p:nvPr>
        </p:nvSpPr>
        <p:spPr>
          <a:xfrm>
            <a:off x="250825" y="692150"/>
            <a:ext cx="8893175" cy="6408738"/>
          </a:xfrm>
        </p:spPr>
        <p:txBody>
          <a:bodyPr/>
          <a:lstStyle/>
          <a:p>
            <a:pPr marL="1125538" lvl="2" indent="-457200">
              <a:lnSpc>
                <a:spcPct val="90000"/>
              </a:lnSpc>
              <a:buFont typeface="Wingdings" pitchFamily="2" charset="2"/>
              <a:buNone/>
            </a:pPr>
            <a:r>
              <a:rPr lang="uk-UA" sz="1800" b="1" smtClean="0"/>
              <a:t>Підготовчий </a:t>
            </a:r>
            <a:r>
              <a:rPr lang="uk-UA" sz="1800" smtClean="0"/>
              <a:t>– уточнення достовірності фактів, зазначених у повідомленні, перевірка наявності інформації про дитину, сім’ю в базі даних Центру, картці обліку роботи з сім’єю (особою), форма якої затверджена наказом Мінсоцполітики, визначення найбільш оптимальної форми візиту у сім’ю, повідомлення сім’ї про візит, узгодження дати та часу візиту, вжиття заходів безпеки. </a:t>
            </a:r>
          </a:p>
          <a:p>
            <a:pPr marL="1125538" lvl="2" indent="-457200">
              <a:lnSpc>
                <a:spcPct val="90000"/>
              </a:lnSpc>
              <a:buFont typeface="Wingdings" pitchFamily="2" charset="2"/>
              <a:buNone/>
            </a:pPr>
            <a:r>
              <a:rPr lang="uk-UA" sz="1800" b="1" smtClean="0"/>
              <a:t>Основний </a:t>
            </a:r>
            <a:r>
              <a:rPr lang="uk-UA" sz="1800" smtClean="0"/>
              <a:t>– візит в сім’ю, знайомство з дитиною та її батьками, збір та документування фактів згідно з формою оцінки за допомогою спостереження, бесіди, опитування; заповнення соціальної картки сім’ї (у тому випадку, якщо така картка ще не заведена).</a:t>
            </a:r>
          </a:p>
          <a:p>
            <a:pPr marL="1125538" lvl="2" indent="-457200">
              <a:lnSpc>
                <a:spcPct val="90000"/>
              </a:lnSpc>
              <a:buFont typeface="Wingdings" pitchFamily="2" charset="2"/>
              <a:buNone/>
            </a:pPr>
            <a:r>
              <a:rPr lang="uk-UA" sz="1800" b="1" smtClean="0"/>
              <a:t>Завершальний</a:t>
            </a:r>
            <a:r>
              <a:rPr lang="uk-UA" sz="1800" smtClean="0"/>
              <a:t> – підготовка висновку оцінки, що передбачає збір та уточнення додаткової інформації, аналіз та узагальнення наявних фактів та інформації за наступними критеріями:</a:t>
            </a:r>
          </a:p>
          <a:p>
            <a:pPr marL="381000" indent="-381000">
              <a:lnSpc>
                <a:spcPct val="90000"/>
              </a:lnSpc>
              <a:buFont typeface="Wingdings" pitchFamily="2" charset="2"/>
              <a:buChar char="ü"/>
            </a:pPr>
            <a:r>
              <a:rPr lang="uk-UA" sz="1800" smtClean="0"/>
              <a:t>характер впливу СЖО на стан та потреби дитини/особи; </a:t>
            </a:r>
          </a:p>
          <a:p>
            <a:pPr marL="381000" indent="-381000">
              <a:lnSpc>
                <a:spcPct val="90000"/>
              </a:lnSpc>
              <a:buFont typeface="Wingdings" pitchFamily="2" charset="2"/>
              <a:buChar char="ü"/>
            </a:pPr>
            <a:r>
              <a:rPr lang="uk-UA" sz="1800" smtClean="0"/>
              <a:t>стан батьків, осіб, що їх замінюють та їхній потенціал, щодо задоволення потреб дитини;</a:t>
            </a:r>
          </a:p>
          <a:p>
            <a:pPr marL="381000" indent="-381000">
              <a:lnSpc>
                <a:spcPct val="90000"/>
              </a:lnSpc>
              <a:buFont typeface="Wingdings" pitchFamily="2" charset="2"/>
              <a:buChar char="ü"/>
            </a:pPr>
            <a:r>
              <a:rPr lang="uk-UA" sz="1800" smtClean="0"/>
              <a:t>вплив факторів сім’ї та середовища на задоволення потреб дитини/особи;</a:t>
            </a:r>
          </a:p>
          <a:p>
            <a:pPr marL="381000" indent="-381000">
              <a:lnSpc>
                <a:spcPct val="90000"/>
              </a:lnSpc>
              <a:buFont typeface="Wingdings" pitchFamily="2" charset="2"/>
              <a:buChar char="ü"/>
            </a:pPr>
            <a:r>
              <a:rPr lang="uk-UA" sz="1800" smtClean="0"/>
              <a:t>тривалість існування проблеми;</a:t>
            </a:r>
          </a:p>
          <a:p>
            <a:pPr marL="381000" indent="-381000">
              <a:lnSpc>
                <a:spcPct val="90000"/>
              </a:lnSpc>
              <a:buFont typeface="Wingdings" pitchFamily="2" charset="2"/>
              <a:buChar char="ü"/>
            </a:pPr>
            <a:r>
              <a:rPr lang="uk-UA" sz="1800" smtClean="0"/>
              <a:t>усвідомлення отримувачем проблеми та готовність до співпраці з надавачами </a:t>
            </a:r>
          </a:p>
          <a:p>
            <a:pPr marL="1125538" lvl="2" indent="-457200">
              <a:lnSpc>
                <a:spcPct val="90000"/>
              </a:lnSpc>
              <a:buFont typeface="Wingdings" pitchFamily="2" charset="2"/>
              <a:buChar char="ü"/>
            </a:pPr>
            <a:r>
              <a:rPr lang="uk-UA" sz="1800" smtClean="0"/>
              <a:t>Ознайомлення та підписання батьками, дитиною (якщо вона досягла відповідного віку) висновку за результатами оцінки.</a:t>
            </a:r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620713"/>
          </a:xfrm>
        </p:spPr>
        <p:txBody>
          <a:bodyPr/>
          <a:lstStyle/>
          <a:p>
            <a:r>
              <a:rPr lang="uk-UA" sz="2800" smtClean="0"/>
              <a:t>Прийняття рішення на основі початкової оцінки</a:t>
            </a:r>
            <a:endParaRPr lang="ru-RU" sz="2800" smtClean="0"/>
          </a:p>
        </p:txBody>
      </p:sp>
      <p:sp>
        <p:nvSpPr>
          <p:cNvPr id="52226" name="Rectangle 3"/>
          <p:cNvSpPr>
            <a:spLocks noGrp="1"/>
          </p:cNvSpPr>
          <p:nvPr>
            <p:ph type="body" idx="1"/>
          </p:nvPr>
        </p:nvSpPr>
        <p:spPr>
          <a:xfrm>
            <a:off x="-468313" y="908050"/>
            <a:ext cx="9288463" cy="5949950"/>
          </a:xfrm>
        </p:spPr>
        <p:txBody>
          <a:bodyPr/>
          <a:lstStyle/>
          <a:p>
            <a:pPr marL="1125538" lvl="2" indent="-457200">
              <a:lnSpc>
                <a:spcPct val="90000"/>
              </a:lnSpc>
              <a:buFont typeface="Wingdings" pitchFamily="2" charset="2"/>
              <a:buChar char="ü"/>
            </a:pPr>
            <a:r>
              <a:rPr lang="uk-UA" sz="2000" smtClean="0">
                <a:solidFill>
                  <a:srgbClr val="FF0000"/>
                </a:solidFill>
              </a:rPr>
              <a:t>У разі не підтвердження наявності ознак СЖО – про завершення роботи із повідомленням та інформує про це його суб’єкта; </a:t>
            </a:r>
          </a:p>
          <a:p>
            <a:pPr marL="1125538" lvl="2" indent="-457200">
              <a:lnSpc>
                <a:spcPct val="90000"/>
              </a:lnSpc>
              <a:buFont typeface="Wingdings" pitchFamily="2" charset="2"/>
              <a:buChar char="ü"/>
            </a:pPr>
            <a:r>
              <a:rPr lang="uk-UA" sz="2000" smtClean="0"/>
              <a:t>У разі, якщо сім’я чи член сім’ї потребують послуг іншого суб’єкта соціального супроводу, – про направлення повідомлення в іншу службу/організацію; </a:t>
            </a:r>
          </a:p>
          <a:p>
            <a:pPr marL="1125538" lvl="2" indent="-457200">
              <a:lnSpc>
                <a:spcPct val="90000"/>
              </a:lnSpc>
              <a:buFont typeface="Wingdings" pitchFamily="2" charset="2"/>
              <a:buChar char="ü"/>
            </a:pPr>
            <a:r>
              <a:rPr lang="uk-UA" sz="2000" smtClean="0"/>
              <a:t>За наявності потреби дитини та її сім’ї в певних соціальних послугах – про організацію надання послуг в порядку, визначеному законодавством; </a:t>
            </a:r>
          </a:p>
          <a:p>
            <a:pPr marL="1125538" lvl="2" indent="-457200">
              <a:lnSpc>
                <a:spcPct val="90000"/>
              </a:lnSpc>
              <a:buFont typeface="Wingdings" pitchFamily="2" charset="2"/>
              <a:buChar char="ü"/>
            </a:pPr>
            <a:r>
              <a:rPr lang="uk-UA" sz="2000" smtClean="0">
                <a:solidFill>
                  <a:srgbClr val="FF0000"/>
                </a:solidFill>
              </a:rPr>
              <a:t>У разі підтвердження наявності СЖО, що негативно впливають чи можуть вплинути на стан здоров’я дитини та її розвиток, – направляє завірену копію висновку початкової оцінки та інші документи до відповідної ССД для розгляду на Комісії з питань захисту прав дитини щодо необхідності взяття дитини на облік ССД та сім’ї з дитиною/дітьми під соціальний супровід. </a:t>
            </a:r>
          </a:p>
          <a:p>
            <a:pPr marL="1125538" lvl="2" indent="-457200">
              <a:lnSpc>
                <a:spcPct val="90000"/>
              </a:lnSpc>
              <a:buFont typeface="Wingdings" pitchFamily="2" charset="2"/>
              <a:buChar char="ü"/>
            </a:pPr>
            <a:r>
              <a:rPr lang="uk-UA" sz="2000" smtClean="0"/>
              <a:t>У разі відмови батьків або осіб, які їх замінюють, від соціальних послуг, Керівник Центру приймає рішення про взяття сім’ї з дитиною на облік з метою подальшого моніторингу стану подолання сім’єю СЖО або мінімізації їх наслідків та інформує про це батьків або осіб, які їх замінюють. </a:t>
            </a:r>
            <a:endParaRPr lang="ru-RU" sz="200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4EC_temlate_ua">
  <a:themeElements>
    <a:clrScheme name="P4ec">
      <a:dk1>
        <a:srgbClr val="003760"/>
      </a:dk1>
      <a:lt1>
        <a:srgbClr val="FFFFFF"/>
      </a:lt1>
      <a:dk2>
        <a:srgbClr val="009999"/>
      </a:dk2>
      <a:lt2>
        <a:srgbClr val="FFFFFF"/>
      </a:lt2>
      <a:accent1>
        <a:srgbClr val="009999"/>
      </a:accent1>
      <a:accent2>
        <a:srgbClr val="009999"/>
      </a:accent2>
      <a:accent3>
        <a:srgbClr val="009999"/>
      </a:accent3>
      <a:accent4>
        <a:srgbClr val="007272"/>
      </a:accent4>
      <a:accent5>
        <a:srgbClr val="007272"/>
      </a:accent5>
      <a:accent6>
        <a:srgbClr val="002060"/>
      </a:accent6>
      <a:hlink>
        <a:srgbClr val="002060"/>
      </a:hlink>
      <a:folHlink>
        <a:srgbClr val="0070C0"/>
      </a:folHlink>
    </a:clrScheme>
    <a:fontScheme name="P4EC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4EC_temlate_ua">
  <a:themeElements>
    <a:clrScheme name="1_P4EC_temlate_ua 1">
      <a:dk1>
        <a:srgbClr val="003760"/>
      </a:dk1>
      <a:lt1>
        <a:srgbClr val="FFFFFF"/>
      </a:lt1>
      <a:dk2>
        <a:srgbClr val="009999"/>
      </a:dk2>
      <a:lt2>
        <a:srgbClr val="FFFFFF"/>
      </a:lt2>
      <a:accent1>
        <a:srgbClr val="009999"/>
      </a:accent1>
      <a:accent2>
        <a:srgbClr val="009999"/>
      </a:accent2>
      <a:accent3>
        <a:srgbClr val="FFFFFF"/>
      </a:accent3>
      <a:accent4>
        <a:srgbClr val="002D51"/>
      </a:accent4>
      <a:accent5>
        <a:srgbClr val="AACACA"/>
      </a:accent5>
      <a:accent6>
        <a:srgbClr val="008A8A"/>
      </a:accent6>
      <a:hlink>
        <a:srgbClr val="002060"/>
      </a:hlink>
      <a:folHlink>
        <a:srgbClr val="0070C0"/>
      </a:folHlink>
    </a:clrScheme>
    <a:fontScheme name="1_P4EC_temlate_ua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4EC_temlate_ua 1">
        <a:dk1>
          <a:srgbClr val="003760"/>
        </a:dk1>
        <a:lt1>
          <a:srgbClr val="FFFFFF"/>
        </a:lt1>
        <a:dk2>
          <a:srgbClr val="009999"/>
        </a:dk2>
        <a:lt2>
          <a:srgbClr val="FFFFFF"/>
        </a:lt2>
        <a:accent1>
          <a:srgbClr val="009999"/>
        </a:accent1>
        <a:accent2>
          <a:srgbClr val="009999"/>
        </a:accent2>
        <a:accent3>
          <a:srgbClr val="FFFFFF"/>
        </a:accent3>
        <a:accent4>
          <a:srgbClr val="002D51"/>
        </a:accent4>
        <a:accent5>
          <a:srgbClr val="AACACA"/>
        </a:accent5>
        <a:accent6>
          <a:srgbClr val="008A8A"/>
        </a:accent6>
        <a:hlink>
          <a:srgbClr val="002060"/>
        </a:hlink>
        <a:folHlink>
          <a:srgbClr val="007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P4EC_temlate_ua</Template>
  <TotalTime>6016</TotalTime>
  <Words>1686</Words>
  <Application>Microsoft Office PowerPoint</Application>
  <PresentationFormat>Экран (4:3)</PresentationFormat>
  <Paragraphs>162</Paragraphs>
  <Slides>15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15</vt:i4>
      </vt:variant>
    </vt:vector>
  </HeadingPairs>
  <TitlesOfParts>
    <vt:vector size="28" baseType="lpstr">
      <vt:lpstr>Arial</vt:lpstr>
      <vt:lpstr>Cambria</vt:lpstr>
      <vt:lpstr>Wingdings</vt:lpstr>
      <vt:lpstr>Calibri</vt:lpstr>
      <vt:lpstr>Comic Sans MS</vt:lpstr>
      <vt:lpstr>Segoe UI</vt:lpstr>
      <vt:lpstr>Wingdings 2</vt:lpstr>
      <vt:lpstr>Times New Roman</vt:lpstr>
      <vt:lpstr>P4EC_temlate_ua</vt:lpstr>
      <vt:lpstr>1_P4EC_temlate_ua</vt:lpstr>
      <vt:lpstr>P4EC_temlate_ua</vt:lpstr>
      <vt:lpstr>P4EC_temlate_ua</vt:lpstr>
      <vt:lpstr>P4EC_temlate_ua</vt:lpstr>
      <vt:lpstr>                                                               «ТЕХНОЛОГІЇ ВЕДЕННЯ ВИПАДКУ Й ОЦІНКИ ПОТРЕБ ДИТИНИ ТА ЇЇ СІМ’Ї ЯК МЕХАНІЗМ СОЦІАЛЬНО-ПЕДАГОГІЧНОГО ВТРУЧАННЯ В НАЙКРАЩИХ ІНТЕРЕСАХ ДИТИНИ»                                                           </vt:lpstr>
      <vt:lpstr>Нормативно-правове забезпечення</vt:lpstr>
      <vt:lpstr>Слайд 3</vt:lpstr>
      <vt:lpstr>Мета ведення випадку</vt:lpstr>
      <vt:lpstr>Алгоритм ведення випадку  </vt:lpstr>
      <vt:lpstr>Слайд 6</vt:lpstr>
      <vt:lpstr>Слайд 7</vt:lpstr>
      <vt:lpstr>Етапи проведення початкової оцінки</vt:lpstr>
      <vt:lpstr>Прийняття рішення на основі початкової оцінки</vt:lpstr>
      <vt:lpstr>Типи випадків відповідно до складності випадку</vt:lpstr>
      <vt:lpstr>Слайд 11</vt:lpstr>
      <vt:lpstr>Особливості роботи з внутрішньо переміщеними</vt:lpstr>
      <vt:lpstr>Особливості роботи з внутрішньо переміщеними</vt:lpstr>
      <vt:lpstr>Особливості роботи з внутрішньо переміщеними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vk</dc:creator>
  <cp:lastModifiedBy>User</cp:lastModifiedBy>
  <cp:revision>389</cp:revision>
  <cp:lastPrinted>2014-11-20T18:46:07Z</cp:lastPrinted>
  <dcterms:created xsi:type="dcterms:W3CDTF">2011-03-09T14:26:21Z</dcterms:created>
  <dcterms:modified xsi:type="dcterms:W3CDTF">2015-12-15T12:20:21Z</dcterms:modified>
</cp:coreProperties>
</file>